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26"/>
  </p:notesMasterIdLst>
  <p:sldIdLst>
    <p:sldId id="256" r:id="rId2"/>
    <p:sldId id="258" r:id="rId3"/>
    <p:sldId id="318" r:id="rId4"/>
    <p:sldId id="259" r:id="rId5"/>
    <p:sldId id="319" r:id="rId6"/>
    <p:sldId id="306" r:id="rId7"/>
    <p:sldId id="263" r:id="rId8"/>
    <p:sldId id="307" r:id="rId9"/>
    <p:sldId id="309" r:id="rId10"/>
    <p:sldId id="311" r:id="rId11"/>
    <p:sldId id="310" r:id="rId12"/>
    <p:sldId id="317" r:id="rId13"/>
    <p:sldId id="320" r:id="rId14"/>
    <p:sldId id="324" r:id="rId15"/>
    <p:sldId id="321" r:id="rId16"/>
    <p:sldId id="330" r:id="rId17"/>
    <p:sldId id="323" r:id="rId18"/>
    <p:sldId id="328" r:id="rId19"/>
    <p:sldId id="322" r:id="rId20"/>
    <p:sldId id="325" r:id="rId21"/>
    <p:sldId id="326" r:id="rId22"/>
    <p:sldId id="327" r:id="rId23"/>
    <p:sldId id="329" r:id="rId24"/>
    <p:sldId id="30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9EF5E-C4E2-F65D-AA1B-AB5E1EA9A7B6}" v="388" dt="2022-05-30T22:39:48.244"/>
    <p1510:client id="{0D464960-FC25-9447-840C-78C1ACA98C1F}" v="353" dt="2022-05-31T20:18:24.011"/>
    <p1510:client id="{243CDD7A-4F7E-BB4E-5F7F-BFB4EEA93698}" v="10" dt="2022-05-31T19:23:39.605"/>
    <p1510:client id="{37C5C3F1-1400-E740-8D5E-A4A76F91DA52}" v="3074" dt="2022-05-31T19:41:03.443"/>
    <p1510:client id="{4E49D0DD-6ECC-8FB1-9945-A198EAC29B67}" v="1" dt="2022-05-31T20:16:29.547"/>
    <p1510:client id="{91059CED-177F-7B69-C311-7E2296875C85}" v="8" dt="2022-05-31T20:13:37.430"/>
    <p1510:client id="{DB235F56-9B21-132C-F5B2-E1B0E89566DF}" v="41" dt="2022-05-31T04:12:46.055"/>
  </p1510:revLst>
</p1510:revInfo>
</file>

<file path=ppt/tableStyles.xml><?xml version="1.0" encoding="utf-8"?>
<a:tblStyleLst xmlns:a="http://schemas.openxmlformats.org/drawingml/2006/main" def="{10FC9A29-F8A9-4484-9256-EBA99D07A041}">
  <a:tblStyle styleId="{10FC9A29-F8A9-4484-9256-EBA99D07A0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27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22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05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d953a0dbdd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d953a0dbdd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54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804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59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6" name="Google Shape;526;p3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27" name="Google Shape;527;p3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31" name="Google Shape;531;p3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6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3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39" name="Google Shape;539;p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6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543" name="Google Shape;543;p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7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" name="Google Shape;550;p37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551" name="Google Shape;551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7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7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556" name="Google Shape;556;p3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62" name="Google Shape;562;p3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68" name="Google Shape;568;p3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5" name="Google Shape;75;p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79" name="Google Shape;79;p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06" name="Google Shape;106;p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8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110" name="Google Shape;110;p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8"/>
          <p:cNvSpPr/>
          <p:nvPr/>
        </p:nvSpPr>
        <p:spPr>
          <a:xfrm>
            <a:off x="714600" y="1167575"/>
            <a:ext cx="7709700" cy="2808300"/>
          </a:xfrm>
          <a:prstGeom prst="roundRect">
            <a:avLst>
              <a:gd name="adj" fmla="val 2501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1502800" y="1370700"/>
            <a:ext cx="6130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6" hasCustomPrompt="1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7" hasCustomPrompt="1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18" hasCustomPrompt="1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9" hasCustomPrompt="1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0" hasCustomPrompt="1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21" hasCustomPrompt="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5277495" y="3445970"/>
            <a:ext cx="2994600" cy="2541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1833445" y="1819588"/>
            <a:ext cx="5502000" cy="147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12" name="Google Shape;212;p1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1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18" name="Google Shape;218;p1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title" idx="2"/>
          </p:nvPr>
        </p:nvSpPr>
        <p:spPr>
          <a:xfrm>
            <a:off x="1227350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23"/>
          <p:cNvSpPr txBox="1">
            <a:spLocks noGrp="1"/>
          </p:cNvSpPr>
          <p:nvPr>
            <p:ph type="subTitle" idx="1"/>
          </p:nvPr>
        </p:nvSpPr>
        <p:spPr>
          <a:xfrm>
            <a:off x="937700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title" idx="3"/>
          </p:nvPr>
        </p:nvSpPr>
        <p:spPr>
          <a:xfrm>
            <a:off x="3774099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0" name="Google Shape;320;p23"/>
          <p:cNvSpPr txBox="1">
            <a:spLocks noGrp="1"/>
          </p:cNvSpPr>
          <p:nvPr>
            <p:ph type="subTitle" idx="4"/>
          </p:nvPr>
        </p:nvSpPr>
        <p:spPr>
          <a:xfrm>
            <a:off x="3484421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3"/>
          <p:cNvSpPr txBox="1">
            <a:spLocks noGrp="1"/>
          </p:cNvSpPr>
          <p:nvPr>
            <p:ph type="title" idx="5"/>
          </p:nvPr>
        </p:nvSpPr>
        <p:spPr>
          <a:xfrm>
            <a:off x="6320804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2" name="Google Shape;322;p23"/>
          <p:cNvSpPr txBox="1">
            <a:spLocks noGrp="1"/>
          </p:cNvSpPr>
          <p:nvPr>
            <p:ph type="subTitle" idx="6"/>
          </p:nvPr>
        </p:nvSpPr>
        <p:spPr>
          <a:xfrm>
            <a:off x="6031149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325" name="Google Shape;325;p2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329" name="Google Shape;329;p2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TITLE_ONLY_1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9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2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32" name="Google Shape;432;p2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29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436" name="Google Shape;436;p2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TITLE_ONLY_2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3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45" name="Google Shape;445;p3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49" name="Google Shape;449;p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30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454" name="Google Shape;454;p3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2D6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59" r:id="rId5"/>
    <p:sldLayoutId id="2147483661" r:id="rId6"/>
    <p:sldLayoutId id="2147483669" r:id="rId7"/>
    <p:sldLayoutId id="2147483675" r:id="rId8"/>
    <p:sldLayoutId id="2147483676" r:id="rId9"/>
    <p:sldLayoutId id="2147483681" r:id="rId10"/>
    <p:sldLayoutId id="2147483682" r:id="rId11"/>
    <p:sldLayoutId id="2147483683" r:id="rId12"/>
    <p:sldLayoutId id="214748368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ystal997/Projects/tree/master/TS%20Final%20Project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6FF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/>
          <p:nvPr/>
        </p:nvSpPr>
        <p:spPr>
          <a:xfrm>
            <a:off x="660002" y="1510015"/>
            <a:ext cx="3813000" cy="63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1"/>
          <p:cNvSpPr txBox="1">
            <a:spLocks noGrp="1"/>
          </p:cNvSpPr>
          <p:nvPr>
            <p:ph type="ctrTitle"/>
          </p:nvPr>
        </p:nvSpPr>
        <p:spPr>
          <a:xfrm>
            <a:off x="768151" y="1616674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dk1"/>
                </a:solidFill>
              </a:rPr>
              <a:t>Web Traffic Time Series</a:t>
            </a:r>
            <a:br>
              <a:rPr lang="en" sz="3500" dirty="0">
                <a:solidFill>
                  <a:schemeClr val="dk1"/>
                </a:solidFill>
              </a:rPr>
            </a:br>
            <a:r>
              <a:rPr lang="en" sz="3500" dirty="0">
                <a:solidFill>
                  <a:schemeClr val="dk1"/>
                </a:solidFill>
              </a:rPr>
              <a:t>Forecasting</a:t>
            </a:r>
            <a:endParaRPr sz="4000" b="1" dirty="0">
              <a:solidFill>
                <a:schemeClr val="accent6"/>
              </a:solidFill>
            </a:endParaRPr>
          </a:p>
        </p:txBody>
      </p:sp>
      <p:sp>
        <p:nvSpPr>
          <p:cNvPr id="581" name="Google Shape;581;p41"/>
          <p:cNvSpPr txBox="1">
            <a:spLocks noGrp="1"/>
          </p:cNvSpPr>
          <p:nvPr>
            <p:ph type="subTitle" idx="1"/>
          </p:nvPr>
        </p:nvSpPr>
        <p:spPr>
          <a:xfrm>
            <a:off x="870101" y="3547616"/>
            <a:ext cx="2692152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MScA</a:t>
            </a:r>
            <a:r>
              <a:rPr lang="en"/>
              <a:t> Time Series Project</a:t>
            </a:r>
            <a:endParaRPr/>
          </a:p>
        </p:txBody>
      </p:sp>
      <p:grpSp>
        <p:nvGrpSpPr>
          <p:cNvPr id="582" name="Google Shape;582;p41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583" name="Google Shape;583;p41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rgbClr val="F1F0FF">
                <a:alpha val="8973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F1F0FF">
                <a:alpha val="665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F1F0FF">
                <a:alpha val="5402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41"/>
          <p:cNvGrpSpPr/>
          <p:nvPr/>
        </p:nvGrpSpPr>
        <p:grpSpPr>
          <a:xfrm>
            <a:off x="5029270" y="1457228"/>
            <a:ext cx="3384497" cy="2229043"/>
            <a:chOff x="5029270" y="1457228"/>
            <a:chExt cx="3384497" cy="2229043"/>
          </a:xfrm>
        </p:grpSpPr>
        <p:sp>
          <p:nvSpPr>
            <p:cNvPr id="588" name="Google Shape;588;p41"/>
            <p:cNvSpPr/>
            <p:nvPr/>
          </p:nvSpPr>
          <p:spPr>
            <a:xfrm>
              <a:off x="6320045" y="1469966"/>
              <a:ext cx="595034" cy="126373"/>
            </a:xfrm>
            <a:custGeom>
              <a:avLst/>
              <a:gdLst/>
              <a:ahLst/>
              <a:cxnLst/>
              <a:rect l="l" t="t" r="r" b="b"/>
              <a:pathLst>
                <a:path w="48955" h="10397" extrusionOk="0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5452793" y="1926498"/>
              <a:ext cx="2708802" cy="1327284"/>
            </a:xfrm>
            <a:custGeom>
              <a:avLst/>
              <a:gdLst/>
              <a:ahLst/>
              <a:cxnLst/>
              <a:rect l="l" t="t" r="r" b="b"/>
              <a:pathLst>
                <a:path w="222860" h="109199" extrusionOk="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5476434" y="1941497"/>
              <a:ext cx="2661544" cy="1297298"/>
            </a:xfrm>
            <a:custGeom>
              <a:avLst/>
              <a:gdLst/>
              <a:ahLst/>
              <a:cxnLst/>
              <a:rect l="l" t="t" r="r" b="b"/>
              <a:pathLst>
                <a:path w="218972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5476434" y="1941497"/>
              <a:ext cx="1724646" cy="1297298"/>
            </a:xfrm>
            <a:custGeom>
              <a:avLst/>
              <a:gdLst/>
              <a:ahLst/>
              <a:cxnLst/>
              <a:rect l="l" t="t" r="r" b="b"/>
              <a:pathLst>
                <a:path w="141891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7275637" y="2153536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7748407" y="2184761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7748407" y="2279690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7748407" y="2374618"/>
              <a:ext cx="169097" cy="37595"/>
            </a:xfrm>
            <a:custGeom>
              <a:avLst/>
              <a:gdLst/>
              <a:ahLst/>
              <a:cxnLst/>
              <a:rect l="l" t="t" r="r" b="b"/>
              <a:pathLst>
                <a:path w="13912" h="3093" extrusionOk="0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7275637" y="2514738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7748407" y="2545757"/>
              <a:ext cx="292783" cy="37813"/>
            </a:xfrm>
            <a:custGeom>
              <a:avLst/>
              <a:gdLst/>
              <a:ahLst/>
              <a:cxnLst/>
              <a:rect l="l" t="t" r="r" b="b"/>
              <a:pathLst>
                <a:path w="24088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7748407" y="2640673"/>
              <a:ext cx="292783" cy="37825"/>
            </a:xfrm>
            <a:custGeom>
              <a:avLst/>
              <a:gdLst/>
              <a:ahLst/>
              <a:cxnLst/>
              <a:rect l="l" t="t" r="r" b="b"/>
              <a:pathLst>
                <a:path w="24088" h="3112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7748407" y="2735601"/>
              <a:ext cx="169097" cy="37813"/>
            </a:xfrm>
            <a:custGeom>
              <a:avLst/>
              <a:gdLst/>
              <a:ahLst/>
              <a:cxnLst/>
              <a:rect l="l" t="t" r="r" b="b"/>
              <a:pathLst>
                <a:path w="13912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7275637" y="2875940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7748407" y="2906959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7748407" y="3001875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7748407" y="3096803"/>
              <a:ext cx="169097" cy="37619"/>
            </a:xfrm>
            <a:custGeom>
              <a:avLst/>
              <a:gdLst/>
              <a:ahLst/>
              <a:cxnLst/>
              <a:rect l="l" t="t" r="r" b="b"/>
              <a:pathLst>
                <a:path w="13912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5920835" y="3483481"/>
              <a:ext cx="99863" cy="100070"/>
            </a:xfrm>
            <a:custGeom>
              <a:avLst/>
              <a:gdLst/>
              <a:ahLst/>
              <a:cxnLst/>
              <a:rect l="l" t="t" r="r" b="b"/>
              <a:pathLst>
                <a:path w="8216" h="8233" extrusionOk="0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6613861" y="1706048"/>
              <a:ext cx="1714363" cy="373126"/>
            </a:xfrm>
            <a:custGeom>
              <a:avLst/>
              <a:gdLst/>
              <a:ahLst/>
              <a:cxnLst/>
              <a:rect l="l" t="t" r="r" b="b"/>
              <a:pathLst>
                <a:path w="141045" h="30698" extrusionOk="0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6617556" y="1709743"/>
              <a:ext cx="1706973" cy="365736"/>
            </a:xfrm>
            <a:custGeom>
              <a:avLst/>
              <a:gdLst/>
              <a:ahLst/>
              <a:cxnLst/>
              <a:rect l="l" t="t" r="r" b="b"/>
              <a:pathLst>
                <a:path w="140437" h="30090" extrusionOk="0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6703441" y="1776095"/>
              <a:ext cx="233006" cy="233006"/>
            </a:xfrm>
            <a:custGeom>
              <a:avLst/>
              <a:gdLst/>
              <a:ahLst/>
              <a:cxnLst/>
              <a:rect l="l" t="t" r="r" b="b"/>
              <a:pathLst>
                <a:path w="19170" h="19170" extrusionOk="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7036480" y="1829515"/>
              <a:ext cx="674952" cy="37619"/>
            </a:xfrm>
            <a:custGeom>
              <a:avLst/>
              <a:gdLst/>
              <a:ahLst/>
              <a:cxnLst/>
              <a:rect l="l" t="t" r="r" b="b"/>
              <a:pathLst>
                <a:path w="55530" h="3095" extrusionOk="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7759285" y="1829515"/>
              <a:ext cx="477304" cy="37619"/>
            </a:xfrm>
            <a:custGeom>
              <a:avLst/>
              <a:gdLst/>
              <a:ahLst/>
              <a:cxnLst/>
              <a:rect l="l" t="t" r="r" b="b"/>
              <a:pathLst>
                <a:path w="39269" h="3095" extrusionOk="0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7036480" y="1924444"/>
              <a:ext cx="265058" cy="37619"/>
            </a:xfrm>
            <a:custGeom>
              <a:avLst/>
              <a:gdLst/>
              <a:ahLst/>
              <a:cxnLst/>
              <a:rect l="l" t="t" r="r" b="b"/>
              <a:pathLst>
                <a:path w="21807" h="3095" extrusionOk="0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5673267" y="1457228"/>
              <a:ext cx="459825" cy="389778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5817909" y="1559948"/>
              <a:ext cx="170543" cy="138710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5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5300175" y="2956587"/>
              <a:ext cx="436622" cy="284980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5374951" y="3039798"/>
              <a:ext cx="287058" cy="60822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7782513" y="1481684"/>
              <a:ext cx="269993" cy="269981"/>
            </a:xfrm>
            <a:custGeom>
              <a:avLst/>
              <a:gdLst/>
              <a:ahLst/>
              <a:cxnLst/>
              <a:rect l="l" t="t" r="r" b="b"/>
              <a:pathLst>
                <a:path w="22213" h="22212" extrusionOk="0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7870039" y="1520494"/>
              <a:ext cx="97189" cy="96192"/>
            </a:xfrm>
            <a:custGeom>
              <a:avLst/>
              <a:gdLst/>
              <a:ahLst/>
              <a:cxnLst/>
              <a:rect l="l" t="t" r="r" b="b"/>
              <a:pathLst>
                <a:path w="7996" h="7914" extrusionOk="0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7823803" y="1637592"/>
              <a:ext cx="184727" cy="105673"/>
            </a:xfrm>
            <a:custGeom>
              <a:avLst/>
              <a:gdLst/>
              <a:ahLst/>
              <a:cxnLst/>
              <a:rect l="l" t="t" r="r" b="b"/>
              <a:pathLst>
                <a:path w="15198" h="8694" extrusionOk="0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8" name="Google Shape;618;p41"/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619" name="Google Shape;619;p41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1" name="Google Shape;621;p41"/>
            <p:cNvSpPr/>
            <p:nvPr/>
          </p:nvSpPr>
          <p:spPr>
            <a:xfrm>
              <a:off x="8072364" y="2213821"/>
              <a:ext cx="292491" cy="2924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622;p41"/>
            <p:cNvGrpSpPr/>
            <p:nvPr/>
          </p:nvGrpSpPr>
          <p:grpSpPr>
            <a:xfrm>
              <a:off x="6387030" y="2729646"/>
              <a:ext cx="995046" cy="816206"/>
              <a:chOff x="6710430" y="2844909"/>
              <a:chExt cx="995046" cy="816206"/>
            </a:xfrm>
          </p:grpSpPr>
          <p:sp>
            <p:nvSpPr>
              <p:cNvPr id="623" name="Google Shape;623;p41"/>
              <p:cNvSpPr/>
              <p:nvPr/>
            </p:nvSpPr>
            <p:spPr>
              <a:xfrm>
                <a:off x="6710430" y="2844909"/>
                <a:ext cx="995046" cy="655225"/>
              </a:xfrm>
              <a:custGeom>
                <a:avLst/>
                <a:gdLst/>
                <a:ahLst/>
                <a:cxnLst/>
                <a:rect l="l" t="t" r="r" b="b"/>
                <a:pathLst>
                  <a:path w="81865" h="53907" extrusionOk="0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1"/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47719" extrusionOk="0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1"/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41"/>
            <p:cNvSpPr/>
            <p:nvPr/>
          </p:nvSpPr>
          <p:spPr>
            <a:xfrm>
              <a:off x="6878913" y="3637361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8364857" y="248429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7170539" y="147307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5226503" y="2396433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81;p41">
            <a:extLst>
              <a:ext uri="{FF2B5EF4-FFF2-40B4-BE49-F238E27FC236}">
                <a16:creationId xmlns:a16="http://schemas.microsoft.com/office/drawing/2014/main" id="{C4706A78-DFB7-75B7-EFF0-BDFD0E021A16}"/>
              </a:ext>
            </a:extLst>
          </p:cNvPr>
          <p:cNvSpPr txBox="1">
            <a:spLocks/>
          </p:cNvSpPr>
          <p:nvPr/>
        </p:nvSpPr>
        <p:spPr>
          <a:xfrm>
            <a:off x="870101" y="3927040"/>
            <a:ext cx="430729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6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sz="1200" i="1"/>
              <a:t>Presented by</a:t>
            </a:r>
          </a:p>
          <a:p>
            <a:pPr marL="0" indent="0"/>
            <a:r>
              <a:rPr lang="en-US" sz="1200" i="1"/>
              <a:t>Crystal Xu, </a:t>
            </a:r>
            <a:r>
              <a:rPr lang="en-US" sz="1200" i="1" err="1"/>
              <a:t>Ruoxin</a:t>
            </a:r>
            <a:r>
              <a:rPr lang="en-US" sz="1200" i="1"/>
              <a:t> Shi, </a:t>
            </a:r>
            <a:r>
              <a:rPr lang="en-US" sz="1200" i="1" err="1"/>
              <a:t>Xueting</a:t>
            </a:r>
            <a:r>
              <a:rPr lang="en-US" sz="1200" i="1"/>
              <a:t> Wang, </a:t>
            </a:r>
            <a:r>
              <a:rPr lang="en-US" sz="1200" i="1" err="1"/>
              <a:t>Yifan</a:t>
            </a:r>
            <a:r>
              <a:rPr lang="en-US" sz="1200" i="1"/>
              <a:t> Guo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50A5E5-D743-3B29-851A-FE1490925067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EDA</a:t>
            </a:r>
            <a:endParaRPr lang="en-CN" sz="2500"/>
          </a:p>
        </p:txBody>
      </p:sp>
      <p:sp>
        <p:nvSpPr>
          <p:cNvPr id="10" name="Google Shape;872;p48">
            <a:extLst>
              <a:ext uri="{FF2B5EF4-FFF2-40B4-BE49-F238E27FC236}">
                <a16:creationId xmlns:a16="http://schemas.microsoft.com/office/drawing/2014/main" id="{CDA8C324-A986-4AB2-F95A-98143E1FCCD1}"/>
              </a:ext>
            </a:extLst>
          </p:cNvPr>
          <p:cNvSpPr/>
          <p:nvPr/>
        </p:nvSpPr>
        <p:spPr>
          <a:xfrm>
            <a:off x="1578207" y="925655"/>
            <a:ext cx="1795002" cy="2577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DEDBDA-CB79-20E6-6F3E-112DA2ACF5AF}"/>
              </a:ext>
            </a:extLst>
          </p:cNvPr>
          <p:cNvSpPr txBox="1"/>
          <p:nvPr/>
        </p:nvSpPr>
        <p:spPr>
          <a:xfrm>
            <a:off x="665135" y="3741780"/>
            <a:ext cx="77478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website domain has the highest number of clicks overall; The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curves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languages.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Generally,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Sunday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Wednesday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upward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872;p48">
            <a:extLst>
              <a:ext uri="{FF2B5EF4-FFF2-40B4-BE49-F238E27FC236}">
                <a16:creationId xmlns:a16="http://schemas.microsoft.com/office/drawing/2014/main" id="{022A3F81-3DDE-9474-0C96-FBE9CB223E1F}"/>
              </a:ext>
            </a:extLst>
          </p:cNvPr>
          <p:cNvSpPr/>
          <p:nvPr/>
        </p:nvSpPr>
        <p:spPr>
          <a:xfrm>
            <a:off x="5884636" y="925654"/>
            <a:ext cx="1795002" cy="25774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Weekday</a:t>
            </a:r>
            <a:r>
              <a: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</a:t>
            </a:r>
            <a:endParaRPr lang="en-US" sz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A46940-0C62-5691-C075-13B1C1D1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64" y="1292497"/>
            <a:ext cx="3918852" cy="2449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70B09E-8CE8-6F5A-5159-16F0E86E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84" y="1292497"/>
            <a:ext cx="4052964" cy="2431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92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2;p48">
            <a:extLst>
              <a:ext uri="{FF2B5EF4-FFF2-40B4-BE49-F238E27FC236}">
                <a16:creationId xmlns:a16="http://schemas.microsoft.com/office/drawing/2014/main" id="{C7AE5B0F-974F-1852-5AF8-5228B9183406}"/>
              </a:ext>
            </a:extLst>
          </p:cNvPr>
          <p:cNvSpPr/>
          <p:nvPr/>
        </p:nvSpPr>
        <p:spPr>
          <a:xfrm>
            <a:off x="1571483" y="786965"/>
            <a:ext cx="1428698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Montserrat" pitchFamily="2" charset="77"/>
              </a:rPr>
              <a:t>Stationarity</a:t>
            </a:r>
            <a:endParaRPr lang="en-US" sz="100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D6C2-4B71-ABC0-6C31-C6CADE8CD735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EDA</a:t>
            </a:r>
            <a:endParaRPr lang="en-CN" sz="2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D8DBC-CD7C-5977-DC73-674CE6FD4EB9}"/>
              </a:ext>
            </a:extLst>
          </p:cNvPr>
          <p:cNvSpPr txBox="1"/>
          <p:nvPr/>
        </p:nvSpPr>
        <p:spPr>
          <a:xfrm>
            <a:off x="5492790" y="521338"/>
            <a:ext cx="2509928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Montserrat"/>
                <a:ea typeface="+mn-lt"/>
                <a:cs typeface="+mn-lt"/>
              </a:rPr>
              <a:t>KPSS indicates non-stationarity and ADF indicates stationarity -  </a:t>
            </a:r>
            <a:r>
              <a:rPr lang="en-US" sz="1000" b="1" u="sng">
                <a:solidFill>
                  <a:schemeClr val="accent3">
                    <a:lumMod val="75000"/>
                  </a:schemeClr>
                </a:solidFill>
                <a:latin typeface="Montserrat"/>
                <a:ea typeface="+mn-lt"/>
                <a:cs typeface="+mn-lt"/>
              </a:rPr>
              <a:t>Difference Stationary</a:t>
            </a:r>
            <a:endParaRPr lang="en-US" b="1" u="sng">
              <a:solidFill>
                <a:schemeClr val="accent3">
                  <a:lumMod val="75000"/>
                </a:schemeClr>
              </a:solidFill>
              <a:latin typeface="Montserra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E2E7008-B10E-FC0C-F162-67E91447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6" y="1172696"/>
            <a:ext cx="3679310" cy="1342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35F481-8FA7-56C7-674B-FE9E3930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5" y="1489204"/>
            <a:ext cx="3769087" cy="2286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5243AE-4D56-203C-69D5-514986ED2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00" y="3381302"/>
            <a:ext cx="3571806" cy="1414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0074E-62F4-7BD7-35D4-E1DFBC08EF8F}"/>
              </a:ext>
            </a:extLst>
          </p:cNvPr>
          <p:cNvSpPr txBox="1"/>
          <p:nvPr/>
        </p:nvSpPr>
        <p:spPr>
          <a:xfrm>
            <a:off x="5492790" y="2671248"/>
            <a:ext cx="2509928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1000" b="1" u="sng">
                <a:solidFill>
                  <a:schemeClr val="accent3">
                    <a:lumMod val="75000"/>
                  </a:schemeClr>
                </a:solidFill>
                <a:latin typeface="Montserrat"/>
                <a:ea typeface="+mn-lt"/>
                <a:cs typeface="+mn-lt"/>
              </a:rPr>
              <a:t>Take</a:t>
            </a:r>
            <a:r>
              <a:rPr lang="zh-CN" altLang="en-US" sz="1000" b="1" u="sng">
                <a:solidFill>
                  <a:schemeClr val="accent3">
                    <a:lumMod val="75000"/>
                  </a:schemeClr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altLang="zh-CN" sz="1000" b="1" u="sng">
                <a:solidFill>
                  <a:schemeClr val="accent3">
                    <a:lumMod val="75000"/>
                  </a:schemeClr>
                </a:solidFill>
                <a:latin typeface="Montserrat"/>
                <a:ea typeface="+mn-lt"/>
                <a:cs typeface="+mn-lt"/>
              </a:rPr>
              <a:t>first</a:t>
            </a:r>
            <a:r>
              <a:rPr lang="zh-CN" altLang="en-US" sz="1000" b="1" u="sng">
                <a:solidFill>
                  <a:schemeClr val="accent3">
                    <a:lumMod val="75000"/>
                  </a:schemeClr>
                </a:solidFill>
                <a:latin typeface="Montserrat"/>
                <a:ea typeface="+mn-lt"/>
                <a:cs typeface="+mn-lt"/>
              </a:rPr>
              <a:t> </a:t>
            </a:r>
            <a:r>
              <a:rPr lang="en-US" altLang="zh-CN" sz="1000" b="1" u="sng">
                <a:solidFill>
                  <a:schemeClr val="accent3">
                    <a:lumMod val="75000"/>
                  </a:schemeClr>
                </a:solidFill>
                <a:latin typeface="Montserrat"/>
                <a:ea typeface="+mn-lt"/>
                <a:cs typeface="+mn-lt"/>
              </a:rPr>
              <a:t>difference</a:t>
            </a:r>
            <a:endParaRPr lang="en-US" sz="1000" b="1">
              <a:latin typeface="Montserrat"/>
              <a:ea typeface="+mn-lt"/>
              <a:cs typeface="+mn-lt"/>
            </a:endParaRPr>
          </a:p>
          <a:p>
            <a:pPr algn="ctr"/>
            <a:r>
              <a:rPr lang="en-US" sz="1000" b="1">
                <a:latin typeface="Montserrat"/>
                <a:ea typeface="+mn-lt"/>
                <a:cs typeface="+mn-lt"/>
              </a:rPr>
              <a:t>KPSS indicates stationarity and ADF indicates stationarity </a:t>
            </a:r>
            <a:endParaRPr lang="en-US" b="1" u="sng">
              <a:solidFill>
                <a:schemeClr val="accent3">
                  <a:lumMod val="75000"/>
                </a:schemeClr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2159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495F2B-21F1-9371-7973-221630B68CBB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EDA</a:t>
            </a:r>
            <a:endParaRPr lang="en-CN" sz="2500"/>
          </a:p>
        </p:txBody>
      </p:sp>
      <p:sp>
        <p:nvSpPr>
          <p:cNvPr id="4" name="Google Shape;872;p48">
            <a:extLst>
              <a:ext uri="{FF2B5EF4-FFF2-40B4-BE49-F238E27FC236}">
                <a16:creationId xmlns:a16="http://schemas.microsoft.com/office/drawing/2014/main" id="{73E36215-7427-C605-487D-F342141A1DC6}"/>
              </a:ext>
            </a:extLst>
          </p:cNvPr>
          <p:cNvSpPr/>
          <p:nvPr/>
        </p:nvSpPr>
        <p:spPr>
          <a:xfrm>
            <a:off x="574487" y="1229147"/>
            <a:ext cx="1428698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ontserrat" pitchFamily="2" charset="77"/>
              </a:rPr>
              <a:t>Sea</a:t>
            </a:r>
            <a:r>
              <a:rPr lang="en-US" altLang="zh-CN" sz="1000">
                <a:solidFill>
                  <a:schemeClr val="tx1"/>
                </a:solidFill>
                <a:latin typeface="Montserrat" pitchFamily="2" charset="77"/>
              </a:rPr>
              <a:t>sonality</a:t>
            </a:r>
            <a:endParaRPr lang="en-US" sz="100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7E823-C150-F32B-61A4-069ACEFC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0" y="1718017"/>
            <a:ext cx="4235610" cy="2582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A7351-4C72-7163-0D53-AFFCE8BFF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18017"/>
            <a:ext cx="4182546" cy="25824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3B8AE-5C87-6A46-9A14-CDE0C4150C84}"/>
              </a:ext>
            </a:extLst>
          </p:cNvPr>
          <p:cNvSpPr/>
          <p:nvPr/>
        </p:nvSpPr>
        <p:spPr>
          <a:xfrm>
            <a:off x="1865800" y="1576243"/>
            <a:ext cx="1304014" cy="23058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2">
                    <a:lumMod val="90000"/>
                  </a:schemeClr>
                </a:solidFill>
                <a:latin typeface="Montserrat" pitchFamily="2" charset="77"/>
              </a:rPr>
              <a:t>Weekly</a:t>
            </a:r>
            <a:endParaRPr lang="en-US">
              <a:solidFill>
                <a:schemeClr val="bg2">
                  <a:lumMod val="90000"/>
                </a:schemeClr>
              </a:solidFill>
              <a:latin typeface="Montserrat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05F02-604C-7720-2C01-518FB2289DD6}"/>
              </a:ext>
            </a:extLst>
          </p:cNvPr>
          <p:cNvSpPr/>
          <p:nvPr/>
        </p:nvSpPr>
        <p:spPr>
          <a:xfrm>
            <a:off x="6096215" y="1546323"/>
            <a:ext cx="1304014" cy="23058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bg2">
                    <a:lumMod val="90000"/>
                  </a:schemeClr>
                </a:solidFill>
                <a:latin typeface="Montserrat" pitchFamily="2" charset="77"/>
              </a:rPr>
              <a:t>Monthly</a:t>
            </a:r>
            <a:endParaRPr lang="en-US">
              <a:solidFill>
                <a:schemeClr val="bg2">
                  <a:lumMod val="90000"/>
                </a:schemeClr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EEA51-42B5-F54A-ADD4-2EA71363E90C}"/>
              </a:ext>
            </a:extLst>
          </p:cNvPr>
          <p:cNvSpPr txBox="1"/>
          <p:nvPr/>
        </p:nvSpPr>
        <p:spPr>
          <a:xfrm>
            <a:off x="574486" y="4442262"/>
            <a:ext cx="7997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Weekly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seasonality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has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effect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[-1500,2200].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Monthly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seasonality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has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effect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[-600,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</a:t>
            </a:r>
            <a:r>
              <a:rPr lang="en-US" altLang="zh-CN">
                <a:solidFill>
                  <a:schemeClr val="accent6"/>
                </a:solidFill>
                <a:latin typeface="Montserrat" pitchFamily="2" charset="77"/>
              </a:rPr>
              <a:t>1100]</a:t>
            </a:r>
            <a:r>
              <a:rPr lang="zh-CN" altLang="en-US">
                <a:solidFill>
                  <a:schemeClr val="accent6"/>
                </a:solidFill>
                <a:latin typeface="Montserrat" pitchFamily="2" charset="77"/>
              </a:rPr>
              <a:t>  </a:t>
            </a:r>
            <a:endParaRPr lang="en-US" altLang="zh-CN">
              <a:solidFill>
                <a:schemeClr val="accent6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491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70"/>
          <p:cNvSpPr txBox="1">
            <a:spLocks noGrp="1"/>
          </p:cNvSpPr>
          <p:nvPr>
            <p:ph type="title"/>
          </p:nvPr>
        </p:nvSpPr>
        <p:spPr>
          <a:xfrm>
            <a:off x="1502800" y="1370700"/>
            <a:ext cx="6130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/>
              <a:t>Models</a:t>
            </a:r>
            <a:br>
              <a:rPr lang="en-US" altLang="zh-CN" sz="1600"/>
            </a:br>
            <a:br>
              <a:rPr lang="en-US" altLang="zh-CN" sz="1600"/>
            </a:b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b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: ARIMA, PROPHET, STL,</a:t>
            </a:r>
            <a:r>
              <a:rPr lang="zh-CN" altLang="en-US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LSTM, GRU, CNN  </a:t>
            </a:r>
            <a:b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lang="en-US" sz="1600" b="0" i="1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91" name="Google Shape;2091;p70"/>
          <p:cNvGrpSpPr/>
          <p:nvPr/>
        </p:nvGrpSpPr>
        <p:grpSpPr>
          <a:xfrm>
            <a:off x="459624" y="1652622"/>
            <a:ext cx="1074309" cy="356822"/>
            <a:chOff x="1725115" y="1291147"/>
            <a:chExt cx="519090" cy="172403"/>
          </a:xfrm>
        </p:grpSpPr>
        <p:sp>
          <p:nvSpPr>
            <p:cNvPr id="2092" name="Google Shape;2092;p7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70"/>
          <p:cNvGrpSpPr/>
          <p:nvPr/>
        </p:nvGrpSpPr>
        <p:grpSpPr>
          <a:xfrm>
            <a:off x="7613138" y="901175"/>
            <a:ext cx="809645" cy="537909"/>
            <a:chOff x="1082550" y="590325"/>
            <a:chExt cx="586954" cy="389958"/>
          </a:xfrm>
        </p:grpSpPr>
        <p:sp>
          <p:nvSpPr>
            <p:cNvPr id="2096" name="Google Shape;2096;p70"/>
            <p:cNvSpPr/>
            <p:nvPr/>
          </p:nvSpPr>
          <p:spPr>
            <a:xfrm>
              <a:off x="1082550" y="590325"/>
              <a:ext cx="586954" cy="389958"/>
            </a:xfrm>
            <a:custGeom>
              <a:avLst/>
              <a:gdLst/>
              <a:ahLst/>
              <a:cxnLst/>
              <a:rect l="l" t="t" r="r" b="b"/>
              <a:pathLst>
                <a:path w="32745" h="21755" extrusionOk="0">
                  <a:moveTo>
                    <a:pt x="4610" y="0"/>
                  </a:moveTo>
                  <a:cubicBezTo>
                    <a:pt x="2069" y="0"/>
                    <a:pt x="1" y="2068"/>
                    <a:pt x="1" y="4611"/>
                  </a:cubicBezTo>
                  <a:lnTo>
                    <a:pt x="1" y="17143"/>
                  </a:lnTo>
                  <a:cubicBezTo>
                    <a:pt x="1" y="19686"/>
                    <a:pt x="2069" y="21754"/>
                    <a:pt x="4610" y="21754"/>
                  </a:cubicBezTo>
                  <a:lnTo>
                    <a:pt x="28134" y="21754"/>
                  </a:lnTo>
                  <a:cubicBezTo>
                    <a:pt x="30677" y="21754"/>
                    <a:pt x="32745" y="19686"/>
                    <a:pt x="32745" y="17143"/>
                  </a:cubicBezTo>
                  <a:lnTo>
                    <a:pt x="32745" y="4611"/>
                  </a:lnTo>
                  <a:cubicBezTo>
                    <a:pt x="32745" y="2068"/>
                    <a:pt x="30677" y="0"/>
                    <a:pt x="28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0"/>
            <p:cNvSpPr/>
            <p:nvPr/>
          </p:nvSpPr>
          <p:spPr>
            <a:xfrm>
              <a:off x="1322916" y="712237"/>
              <a:ext cx="126658" cy="146125"/>
            </a:xfrm>
            <a:custGeom>
              <a:avLst/>
              <a:gdLst/>
              <a:ahLst/>
              <a:cxnLst/>
              <a:rect l="l" t="t" r="r" b="b"/>
              <a:pathLst>
                <a:path w="7066" h="8152" extrusionOk="0">
                  <a:moveTo>
                    <a:pt x="1" y="0"/>
                  </a:moveTo>
                  <a:lnTo>
                    <a:pt x="1" y="4067"/>
                  </a:lnTo>
                  <a:lnTo>
                    <a:pt x="1" y="8152"/>
                  </a:lnTo>
                  <a:lnTo>
                    <a:pt x="3542" y="6119"/>
                  </a:lnTo>
                  <a:lnTo>
                    <a:pt x="7066" y="4067"/>
                  </a:lnTo>
                  <a:lnTo>
                    <a:pt x="3542" y="2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70"/>
          <p:cNvGrpSpPr/>
          <p:nvPr/>
        </p:nvGrpSpPr>
        <p:grpSpPr>
          <a:xfrm>
            <a:off x="7360408" y="3015703"/>
            <a:ext cx="761142" cy="252794"/>
            <a:chOff x="1725115" y="1291147"/>
            <a:chExt cx="519090" cy="172403"/>
          </a:xfrm>
        </p:grpSpPr>
        <p:sp>
          <p:nvSpPr>
            <p:cNvPr id="2099" name="Google Shape;2099;p7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70"/>
          <p:cNvGrpSpPr/>
          <p:nvPr/>
        </p:nvGrpSpPr>
        <p:grpSpPr>
          <a:xfrm>
            <a:off x="7252065" y="575147"/>
            <a:ext cx="620134" cy="233914"/>
            <a:chOff x="6872640" y="3300197"/>
            <a:chExt cx="620134" cy="233914"/>
          </a:xfrm>
        </p:grpSpPr>
        <p:sp>
          <p:nvSpPr>
            <p:cNvPr id="2103" name="Google Shape;2103;p70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70"/>
          <p:cNvGrpSpPr/>
          <p:nvPr/>
        </p:nvGrpSpPr>
        <p:grpSpPr>
          <a:xfrm rot="1719536">
            <a:off x="2327205" y="4026362"/>
            <a:ext cx="575168" cy="188877"/>
            <a:chOff x="6872640" y="3345236"/>
            <a:chExt cx="575161" cy="188875"/>
          </a:xfrm>
        </p:grpSpPr>
        <p:sp>
          <p:nvSpPr>
            <p:cNvPr id="2106" name="Google Shape;2106;p70"/>
            <p:cNvSpPr/>
            <p:nvPr/>
          </p:nvSpPr>
          <p:spPr>
            <a:xfrm>
              <a:off x="7327202" y="3345236"/>
              <a:ext cx="120600" cy="12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70"/>
          <p:cNvGrpSpPr/>
          <p:nvPr/>
        </p:nvGrpSpPr>
        <p:grpSpPr>
          <a:xfrm>
            <a:off x="1161595" y="2977127"/>
            <a:ext cx="924185" cy="1323604"/>
            <a:chOff x="5116556" y="2401406"/>
            <a:chExt cx="693937" cy="993846"/>
          </a:xfrm>
        </p:grpSpPr>
        <p:sp>
          <p:nvSpPr>
            <p:cNvPr id="2109" name="Google Shape;2109;p70"/>
            <p:cNvSpPr/>
            <p:nvPr/>
          </p:nvSpPr>
          <p:spPr>
            <a:xfrm>
              <a:off x="5116556" y="2401406"/>
              <a:ext cx="693937" cy="993846"/>
            </a:xfrm>
            <a:custGeom>
              <a:avLst/>
              <a:gdLst/>
              <a:ahLst/>
              <a:cxnLst/>
              <a:rect l="l" t="t" r="r" b="b"/>
              <a:pathLst>
                <a:path w="59655" h="85437" extrusionOk="0">
                  <a:moveTo>
                    <a:pt x="1194" y="1"/>
                  </a:moveTo>
                  <a:cubicBezTo>
                    <a:pt x="529" y="1"/>
                    <a:pt x="1" y="548"/>
                    <a:pt x="1" y="1194"/>
                  </a:cubicBezTo>
                  <a:lnTo>
                    <a:pt x="1" y="84224"/>
                  </a:lnTo>
                  <a:cubicBezTo>
                    <a:pt x="1" y="84889"/>
                    <a:pt x="529" y="85436"/>
                    <a:pt x="1194" y="85436"/>
                  </a:cubicBezTo>
                  <a:lnTo>
                    <a:pt x="58463" y="85436"/>
                  </a:lnTo>
                  <a:cubicBezTo>
                    <a:pt x="59128" y="85436"/>
                    <a:pt x="59655" y="84889"/>
                    <a:pt x="59655" y="84224"/>
                  </a:cubicBezTo>
                  <a:lnTo>
                    <a:pt x="59655" y="1194"/>
                  </a:lnTo>
                  <a:cubicBezTo>
                    <a:pt x="59655" y="548"/>
                    <a:pt x="59128" y="1"/>
                    <a:pt x="58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0"/>
            <p:cNvSpPr/>
            <p:nvPr/>
          </p:nvSpPr>
          <p:spPr>
            <a:xfrm>
              <a:off x="5208650" y="2996199"/>
              <a:ext cx="509992" cy="35712"/>
            </a:xfrm>
            <a:custGeom>
              <a:avLst/>
              <a:gdLst/>
              <a:ahLst/>
              <a:cxnLst/>
              <a:rect l="l" t="t" r="r" b="b"/>
              <a:pathLst>
                <a:path w="43842" h="3070" extrusionOk="0">
                  <a:moveTo>
                    <a:pt x="1525" y="1"/>
                  </a:moveTo>
                  <a:cubicBezTo>
                    <a:pt x="684" y="1"/>
                    <a:pt x="1" y="685"/>
                    <a:pt x="1" y="1525"/>
                  </a:cubicBezTo>
                  <a:cubicBezTo>
                    <a:pt x="1" y="2385"/>
                    <a:pt x="684" y="3070"/>
                    <a:pt x="1525" y="3070"/>
                  </a:cubicBezTo>
                  <a:lnTo>
                    <a:pt x="42298" y="3070"/>
                  </a:lnTo>
                  <a:cubicBezTo>
                    <a:pt x="43138" y="3070"/>
                    <a:pt x="43841" y="2385"/>
                    <a:pt x="43841" y="1525"/>
                  </a:cubicBezTo>
                  <a:cubicBezTo>
                    <a:pt x="43841" y="685"/>
                    <a:pt x="43138" y="1"/>
                    <a:pt x="42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0"/>
            <p:cNvSpPr/>
            <p:nvPr/>
          </p:nvSpPr>
          <p:spPr>
            <a:xfrm>
              <a:off x="5208650" y="3268818"/>
              <a:ext cx="242386" cy="35933"/>
            </a:xfrm>
            <a:custGeom>
              <a:avLst/>
              <a:gdLst/>
              <a:ahLst/>
              <a:cxnLst/>
              <a:rect l="l" t="t" r="r" b="b"/>
              <a:pathLst>
                <a:path w="20837" h="3089" extrusionOk="0">
                  <a:moveTo>
                    <a:pt x="1525" y="1"/>
                  </a:moveTo>
                  <a:cubicBezTo>
                    <a:pt x="684" y="1"/>
                    <a:pt x="1" y="684"/>
                    <a:pt x="1" y="1544"/>
                  </a:cubicBezTo>
                  <a:cubicBezTo>
                    <a:pt x="1" y="2385"/>
                    <a:pt x="684" y="3089"/>
                    <a:pt x="1525" y="3089"/>
                  </a:cubicBezTo>
                  <a:lnTo>
                    <a:pt x="19292" y="3089"/>
                  </a:lnTo>
                  <a:cubicBezTo>
                    <a:pt x="20152" y="3089"/>
                    <a:pt x="20837" y="2385"/>
                    <a:pt x="20837" y="1544"/>
                  </a:cubicBezTo>
                  <a:cubicBezTo>
                    <a:pt x="20837" y="684"/>
                    <a:pt x="20152" y="1"/>
                    <a:pt x="19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0"/>
            <p:cNvSpPr/>
            <p:nvPr/>
          </p:nvSpPr>
          <p:spPr>
            <a:xfrm>
              <a:off x="5208650" y="3086932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3"/>
                  </a:cubicBezTo>
                  <a:cubicBezTo>
                    <a:pt x="1" y="2403"/>
                    <a:pt x="684" y="3088"/>
                    <a:pt x="1525" y="3088"/>
                  </a:cubicBezTo>
                  <a:lnTo>
                    <a:pt x="42298" y="3088"/>
                  </a:lnTo>
                  <a:cubicBezTo>
                    <a:pt x="43138" y="3088"/>
                    <a:pt x="43841" y="2403"/>
                    <a:pt x="43841" y="1543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0"/>
            <p:cNvSpPr/>
            <p:nvPr/>
          </p:nvSpPr>
          <p:spPr>
            <a:xfrm>
              <a:off x="5208650" y="3177875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4"/>
                  </a:cubicBezTo>
                  <a:cubicBezTo>
                    <a:pt x="1" y="2404"/>
                    <a:pt x="684" y="3089"/>
                    <a:pt x="1525" y="3089"/>
                  </a:cubicBezTo>
                  <a:lnTo>
                    <a:pt x="42298" y="3089"/>
                  </a:lnTo>
                  <a:cubicBezTo>
                    <a:pt x="43138" y="3089"/>
                    <a:pt x="43841" y="2404"/>
                    <a:pt x="43841" y="1544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0"/>
            <p:cNvSpPr/>
            <p:nvPr/>
          </p:nvSpPr>
          <p:spPr>
            <a:xfrm>
              <a:off x="5147719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0" y="644"/>
                    <a:pt x="0" y="1447"/>
                  </a:cubicBezTo>
                  <a:cubicBezTo>
                    <a:pt x="0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0"/>
            <p:cNvSpPr/>
            <p:nvPr/>
          </p:nvSpPr>
          <p:spPr>
            <a:xfrm>
              <a:off x="5214781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7" y="0"/>
                    <a:pt x="1" y="644"/>
                    <a:pt x="1" y="1447"/>
                  </a:cubicBezTo>
                  <a:cubicBezTo>
                    <a:pt x="1" y="2247"/>
                    <a:pt x="647" y="2893"/>
                    <a:pt x="1447" y="2893"/>
                  </a:cubicBezTo>
                  <a:cubicBezTo>
                    <a:pt x="2249" y="2893"/>
                    <a:pt x="2893" y="2247"/>
                    <a:pt x="2893" y="1447"/>
                  </a:cubicBezTo>
                  <a:cubicBezTo>
                    <a:pt x="2893" y="644"/>
                    <a:pt x="2249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0"/>
            <p:cNvSpPr/>
            <p:nvPr/>
          </p:nvSpPr>
          <p:spPr>
            <a:xfrm>
              <a:off x="5281865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1" y="644"/>
                    <a:pt x="1" y="1447"/>
                  </a:cubicBezTo>
                  <a:cubicBezTo>
                    <a:pt x="1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0"/>
            <p:cNvSpPr/>
            <p:nvPr/>
          </p:nvSpPr>
          <p:spPr>
            <a:xfrm>
              <a:off x="5147719" y="2486904"/>
              <a:ext cx="631633" cy="435881"/>
            </a:xfrm>
            <a:custGeom>
              <a:avLst/>
              <a:gdLst/>
              <a:ahLst/>
              <a:cxnLst/>
              <a:rect l="l" t="t" r="r" b="b"/>
              <a:pathLst>
                <a:path w="54299" h="37471" extrusionOk="0">
                  <a:moveTo>
                    <a:pt x="54260" y="0"/>
                  </a:moveTo>
                  <a:lnTo>
                    <a:pt x="0" y="39"/>
                  </a:lnTo>
                  <a:lnTo>
                    <a:pt x="40" y="37470"/>
                  </a:lnTo>
                  <a:lnTo>
                    <a:pt x="54299" y="37450"/>
                  </a:lnTo>
                  <a:lnTo>
                    <a:pt x="54260" y="0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0"/>
            <p:cNvSpPr/>
            <p:nvPr/>
          </p:nvSpPr>
          <p:spPr>
            <a:xfrm>
              <a:off x="5147940" y="2539425"/>
              <a:ext cx="631412" cy="383361"/>
            </a:xfrm>
            <a:custGeom>
              <a:avLst/>
              <a:gdLst/>
              <a:ahLst/>
              <a:cxnLst/>
              <a:rect l="l" t="t" r="r" b="b"/>
              <a:pathLst>
                <a:path w="54280" h="32956" extrusionOk="0">
                  <a:moveTo>
                    <a:pt x="11592" y="1"/>
                  </a:moveTo>
                  <a:lnTo>
                    <a:pt x="0" y="12197"/>
                  </a:lnTo>
                  <a:lnTo>
                    <a:pt x="21" y="32955"/>
                  </a:lnTo>
                  <a:lnTo>
                    <a:pt x="54280" y="32935"/>
                  </a:lnTo>
                  <a:lnTo>
                    <a:pt x="54280" y="22927"/>
                  </a:lnTo>
                  <a:lnTo>
                    <a:pt x="46285" y="14523"/>
                  </a:lnTo>
                  <a:lnTo>
                    <a:pt x="35847" y="25507"/>
                  </a:lnTo>
                  <a:lnTo>
                    <a:pt x="34968" y="24569"/>
                  </a:lnTo>
                  <a:lnTo>
                    <a:pt x="11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0"/>
            <p:cNvSpPr/>
            <p:nvPr/>
          </p:nvSpPr>
          <p:spPr>
            <a:xfrm>
              <a:off x="5494903" y="2571717"/>
              <a:ext cx="132785" cy="132797"/>
            </a:xfrm>
            <a:custGeom>
              <a:avLst/>
              <a:gdLst/>
              <a:ahLst/>
              <a:cxnLst/>
              <a:rect l="l" t="t" r="r" b="b"/>
              <a:pathLst>
                <a:path w="11415" h="11416" extrusionOk="0">
                  <a:moveTo>
                    <a:pt x="5707" y="0"/>
                  </a:moveTo>
                  <a:cubicBezTo>
                    <a:pt x="2561" y="0"/>
                    <a:pt x="0" y="2560"/>
                    <a:pt x="0" y="5708"/>
                  </a:cubicBezTo>
                  <a:cubicBezTo>
                    <a:pt x="0" y="8854"/>
                    <a:pt x="2561" y="11415"/>
                    <a:pt x="5707" y="11415"/>
                  </a:cubicBezTo>
                  <a:cubicBezTo>
                    <a:pt x="8855" y="11415"/>
                    <a:pt x="11415" y="8854"/>
                    <a:pt x="11415" y="5708"/>
                  </a:cubicBezTo>
                  <a:cubicBezTo>
                    <a:pt x="11415" y="2560"/>
                    <a:pt x="8855" y="0"/>
                    <a:pt x="5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0" name="Google Shape;2120;p70"/>
          <p:cNvGrpSpPr/>
          <p:nvPr/>
        </p:nvGrpSpPr>
        <p:grpSpPr>
          <a:xfrm>
            <a:off x="801762" y="3909841"/>
            <a:ext cx="994974" cy="421912"/>
            <a:chOff x="3011608" y="3219926"/>
            <a:chExt cx="566840" cy="240351"/>
          </a:xfrm>
        </p:grpSpPr>
        <p:sp>
          <p:nvSpPr>
            <p:cNvPr id="2121" name="Google Shape;2121;p70"/>
            <p:cNvSpPr/>
            <p:nvPr/>
          </p:nvSpPr>
          <p:spPr>
            <a:xfrm>
              <a:off x="3386082" y="3235619"/>
              <a:ext cx="60710" cy="6071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1"/>
                  </a:moveTo>
                  <a:cubicBezTo>
                    <a:pt x="1173" y="1"/>
                    <a:pt x="1" y="1153"/>
                    <a:pt x="1" y="2600"/>
                  </a:cubicBezTo>
                  <a:cubicBezTo>
                    <a:pt x="1" y="4046"/>
                    <a:pt x="1173" y="5219"/>
                    <a:pt x="2600" y="5219"/>
                  </a:cubicBezTo>
                  <a:cubicBezTo>
                    <a:pt x="4046" y="5219"/>
                    <a:pt x="5219" y="4046"/>
                    <a:pt x="5219" y="2600"/>
                  </a:cubicBezTo>
                  <a:cubicBezTo>
                    <a:pt x="5219" y="1153"/>
                    <a:pt x="4046" y="1"/>
                    <a:pt x="2600" y="1"/>
                  </a:cubicBezTo>
                  <a:close/>
                </a:path>
              </a:pathLst>
            </a:custGeom>
            <a:solidFill>
              <a:srgbClr val="C7A2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0"/>
            <p:cNvSpPr/>
            <p:nvPr/>
          </p:nvSpPr>
          <p:spPr>
            <a:xfrm>
              <a:off x="3011608" y="3291106"/>
              <a:ext cx="566840" cy="169171"/>
            </a:xfrm>
            <a:custGeom>
              <a:avLst/>
              <a:gdLst/>
              <a:ahLst/>
              <a:cxnLst/>
              <a:rect l="l" t="t" r="r" b="b"/>
              <a:pathLst>
                <a:path w="48729" h="14543" extrusionOk="0">
                  <a:moveTo>
                    <a:pt x="0" y="0"/>
                  </a:moveTo>
                  <a:lnTo>
                    <a:pt x="0" y="11688"/>
                  </a:lnTo>
                  <a:cubicBezTo>
                    <a:pt x="0" y="13271"/>
                    <a:pt x="1271" y="14542"/>
                    <a:pt x="2854" y="14542"/>
                  </a:cubicBezTo>
                  <a:lnTo>
                    <a:pt x="45875" y="14542"/>
                  </a:lnTo>
                  <a:cubicBezTo>
                    <a:pt x="47438" y="14542"/>
                    <a:pt x="48728" y="13271"/>
                    <a:pt x="48728" y="11688"/>
                  </a:cubicBezTo>
                  <a:lnTo>
                    <a:pt x="48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0"/>
            <p:cNvSpPr/>
            <p:nvPr/>
          </p:nvSpPr>
          <p:spPr>
            <a:xfrm>
              <a:off x="3011608" y="3219926"/>
              <a:ext cx="566840" cy="71191"/>
            </a:xfrm>
            <a:custGeom>
              <a:avLst/>
              <a:gdLst/>
              <a:ahLst/>
              <a:cxnLst/>
              <a:rect l="l" t="t" r="r" b="b"/>
              <a:pathLst>
                <a:path w="48729" h="6120" extrusionOk="0">
                  <a:moveTo>
                    <a:pt x="2854" y="1"/>
                  </a:moveTo>
                  <a:cubicBezTo>
                    <a:pt x="1271" y="1"/>
                    <a:pt x="0" y="1291"/>
                    <a:pt x="0" y="2854"/>
                  </a:cubicBezTo>
                  <a:lnTo>
                    <a:pt x="0" y="6119"/>
                  </a:lnTo>
                  <a:lnTo>
                    <a:pt x="48728" y="6119"/>
                  </a:lnTo>
                  <a:lnTo>
                    <a:pt x="48728" y="2854"/>
                  </a:lnTo>
                  <a:cubicBezTo>
                    <a:pt x="48728" y="1291"/>
                    <a:pt x="47438" y="1"/>
                    <a:pt x="45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0"/>
            <p:cNvSpPr/>
            <p:nvPr/>
          </p:nvSpPr>
          <p:spPr>
            <a:xfrm>
              <a:off x="3055044" y="3242901"/>
              <a:ext cx="22509" cy="22509"/>
            </a:xfrm>
            <a:custGeom>
              <a:avLst/>
              <a:gdLst/>
              <a:ahLst/>
              <a:cxnLst/>
              <a:rect l="l" t="t" r="r" b="b"/>
              <a:pathLst>
                <a:path w="1935" h="1935" extrusionOk="0">
                  <a:moveTo>
                    <a:pt x="977" y="0"/>
                  </a:moveTo>
                  <a:cubicBezTo>
                    <a:pt x="430" y="0"/>
                    <a:pt x="0" y="430"/>
                    <a:pt x="0" y="978"/>
                  </a:cubicBezTo>
                  <a:cubicBezTo>
                    <a:pt x="0" y="1505"/>
                    <a:pt x="430" y="1935"/>
                    <a:pt x="977" y="1935"/>
                  </a:cubicBezTo>
                  <a:cubicBezTo>
                    <a:pt x="1504" y="1935"/>
                    <a:pt x="1934" y="1505"/>
                    <a:pt x="1934" y="978"/>
                  </a:cubicBezTo>
                  <a:cubicBezTo>
                    <a:pt x="1934" y="430"/>
                    <a:pt x="1504" y="0"/>
                    <a:pt x="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0"/>
            <p:cNvSpPr/>
            <p:nvPr/>
          </p:nvSpPr>
          <p:spPr>
            <a:xfrm>
              <a:off x="3104145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7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7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0"/>
            <p:cNvSpPr/>
            <p:nvPr/>
          </p:nvSpPr>
          <p:spPr>
            <a:xfrm>
              <a:off x="3153257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5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5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0"/>
            <p:cNvSpPr/>
            <p:nvPr/>
          </p:nvSpPr>
          <p:spPr>
            <a:xfrm>
              <a:off x="3072318" y="3331575"/>
              <a:ext cx="86872" cy="86627"/>
            </a:xfrm>
            <a:custGeom>
              <a:avLst/>
              <a:gdLst/>
              <a:ahLst/>
              <a:cxnLst/>
              <a:rect l="l" t="t" r="r" b="b"/>
              <a:pathLst>
                <a:path w="7468" h="7447" extrusionOk="0">
                  <a:moveTo>
                    <a:pt x="3733" y="0"/>
                  </a:moveTo>
                  <a:cubicBezTo>
                    <a:pt x="1681" y="0"/>
                    <a:pt x="1" y="1661"/>
                    <a:pt x="1" y="3714"/>
                  </a:cubicBezTo>
                  <a:cubicBezTo>
                    <a:pt x="1" y="5786"/>
                    <a:pt x="1681" y="7446"/>
                    <a:pt x="3733" y="7446"/>
                  </a:cubicBezTo>
                  <a:cubicBezTo>
                    <a:pt x="5805" y="7446"/>
                    <a:pt x="7467" y="5786"/>
                    <a:pt x="7467" y="3714"/>
                  </a:cubicBezTo>
                  <a:cubicBezTo>
                    <a:pt x="7467" y="1661"/>
                    <a:pt x="5805" y="0"/>
                    <a:pt x="3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0"/>
            <p:cNvSpPr/>
            <p:nvPr/>
          </p:nvSpPr>
          <p:spPr>
            <a:xfrm>
              <a:off x="3197135" y="3342940"/>
              <a:ext cx="304923" cy="20020"/>
            </a:xfrm>
            <a:custGeom>
              <a:avLst/>
              <a:gdLst/>
              <a:ahLst/>
              <a:cxnLst/>
              <a:rect l="l" t="t" r="r" b="b"/>
              <a:pathLst>
                <a:path w="26213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8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25410" y="1721"/>
                  </a:lnTo>
                  <a:cubicBezTo>
                    <a:pt x="25840" y="1721"/>
                    <a:pt x="26212" y="1369"/>
                    <a:pt x="26212" y="918"/>
                  </a:cubicBezTo>
                  <a:lnTo>
                    <a:pt x="26212" y="801"/>
                  </a:lnTo>
                  <a:cubicBezTo>
                    <a:pt x="26212" y="352"/>
                    <a:pt x="25840" y="1"/>
                    <a:pt x="25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0"/>
            <p:cNvSpPr/>
            <p:nvPr/>
          </p:nvSpPr>
          <p:spPr>
            <a:xfrm>
              <a:off x="3197135" y="3392960"/>
              <a:ext cx="169858" cy="20020"/>
            </a:xfrm>
            <a:custGeom>
              <a:avLst/>
              <a:gdLst/>
              <a:ahLst/>
              <a:cxnLst/>
              <a:rect l="l" t="t" r="r" b="b"/>
              <a:pathLst>
                <a:path w="14602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9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13820" y="1721"/>
                  </a:lnTo>
                  <a:cubicBezTo>
                    <a:pt x="14250" y="1721"/>
                    <a:pt x="14602" y="1369"/>
                    <a:pt x="14602" y="919"/>
                  </a:cubicBezTo>
                  <a:lnTo>
                    <a:pt x="14602" y="801"/>
                  </a:lnTo>
                  <a:cubicBezTo>
                    <a:pt x="14602" y="352"/>
                    <a:pt x="14250" y="1"/>
                    <a:pt x="13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0"/>
            <p:cNvSpPr/>
            <p:nvPr/>
          </p:nvSpPr>
          <p:spPr>
            <a:xfrm>
              <a:off x="3387454" y="3392960"/>
              <a:ext cx="48659" cy="20020"/>
            </a:xfrm>
            <a:custGeom>
              <a:avLst/>
              <a:gdLst/>
              <a:ahLst/>
              <a:cxnLst/>
              <a:rect l="l" t="t" r="r" b="b"/>
              <a:pathLst>
                <a:path w="4183" h="1721" extrusionOk="0">
                  <a:moveTo>
                    <a:pt x="860" y="1"/>
                  </a:moveTo>
                  <a:cubicBezTo>
                    <a:pt x="371" y="1"/>
                    <a:pt x="0" y="392"/>
                    <a:pt x="0" y="861"/>
                  </a:cubicBezTo>
                  <a:cubicBezTo>
                    <a:pt x="0" y="1330"/>
                    <a:pt x="371" y="1721"/>
                    <a:pt x="860" y="1721"/>
                  </a:cubicBezTo>
                  <a:lnTo>
                    <a:pt x="3323" y="1721"/>
                  </a:lnTo>
                  <a:cubicBezTo>
                    <a:pt x="3792" y="1721"/>
                    <a:pt x="4183" y="1330"/>
                    <a:pt x="4183" y="861"/>
                  </a:cubicBezTo>
                  <a:cubicBezTo>
                    <a:pt x="4183" y="392"/>
                    <a:pt x="3792" y="1"/>
                    <a:pt x="3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70"/>
          <p:cNvGrpSpPr/>
          <p:nvPr/>
        </p:nvGrpSpPr>
        <p:grpSpPr>
          <a:xfrm>
            <a:off x="844075" y="1297075"/>
            <a:ext cx="1889100" cy="146100"/>
            <a:chOff x="2432300" y="1490925"/>
            <a:chExt cx="1889100" cy="146100"/>
          </a:xfrm>
        </p:grpSpPr>
        <p:sp>
          <p:nvSpPr>
            <p:cNvPr id="2132" name="Google Shape;2132;p70"/>
            <p:cNvSpPr/>
            <p:nvPr/>
          </p:nvSpPr>
          <p:spPr>
            <a:xfrm>
              <a:off x="2432300" y="1490925"/>
              <a:ext cx="1889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3" name="Google Shape;2133;p70"/>
            <p:cNvGrpSpPr/>
            <p:nvPr/>
          </p:nvGrpSpPr>
          <p:grpSpPr>
            <a:xfrm rot="10800000" flipH="1">
              <a:off x="2497649" y="1516972"/>
              <a:ext cx="429322" cy="93999"/>
              <a:chOff x="5795037" y="809024"/>
              <a:chExt cx="431653" cy="94500"/>
            </a:xfrm>
          </p:grpSpPr>
          <p:sp>
            <p:nvSpPr>
              <p:cNvPr id="2134" name="Google Shape;2134;p70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7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70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0895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50A5E5-D743-3B29-851A-FE1490925067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Feature Engineering</a:t>
            </a:r>
            <a:endParaRPr lang="en-CN" sz="250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3D4A347-9280-AEDC-D6F6-D11777BD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3" y="2129679"/>
            <a:ext cx="3817570" cy="2125712"/>
          </a:xfrm>
          <a:prstGeom prst="rect">
            <a:avLst/>
          </a:prstGeom>
        </p:spPr>
      </p:pic>
      <p:sp>
        <p:nvSpPr>
          <p:cNvPr id="5" name="Google Shape;872;p48">
            <a:extLst>
              <a:ext uri="{FF2B5EF4-FFF2-40B4-BE49-F238E27FC236}">
                <a16:creationId xmlns:a16="http://schemas.microsoft.com/office/drawing/2014/main" id="{B07947E6-4BE3-A717-1470-35377CC74098}"/>
              </a:ext>
            </a:extLst>
          </p:cNvPr>
          <p:cNvSpPr/>
          <p:nvPr/>
        </p:nvSpPr>
        <p:spPr>
          <a:xfrm>
            <a:off x="1655029" y="1560425"/>
            <a:ext cx="1428698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Montserrat" pitchFamily="2" charset="77"/>
              </a:rPr>
              <a:t>Remove Outliers</a:t>
            </a:r>
          </a:p>
        </p:txBody>
      </p:sp>
      <p:grpSp>
        <p:nvGrpSpPr>
          <p:cNvPr id="6" name="Google Shape;3402;p82">
            <a:extLst>
              <a:ext uri="{FF2B5EF4-FFF2-40B4-BE49-F238E27FC236}">
                <a16:creationId xmlns:a16="http://schemas.microsoft.com/office/drawing/2014/main" id="{DD547C8C-F5C6-48A8-FE10-F33203745705}"/>
              </a:ext>
            </a:extLst>
          </p:cNvPr>
          <p:cNvGrpSpPr/>
          <p:nvPr/>
        </p:nvGrpSpPr>
        <p:grpSpPr>
          <a:xfrm>
            <a:off x="3720372" y="1627959"/>
            <a:ext cx="337275" cy="142307"/>
            <a:chOff x="4923925" y="1877500"/>
            <a:chExt cx="59525" cy="36975"/>
          </a:xfrm>
          <a:solidFill>
            <a:schemeClr val="accent6">
              <a:lumMod val="75000"/>
            </a:schemeClr>
          </a:solidFill>
        </p:grpSpPr>
        <p:sp>
          <p:nvSpPr>
            <p:cNvPr id="7" name="Google Shape;3403;p82">
              <a:extLst>
                <a:ext uri="{FF2B5EF4-FFF2-40B4-BE49-F238E27FC236}">
                  <a16:creationId xmlns:a16="http://schemas.microsoft.com/office/drawing/2014/main" id="{EB9E204C-5D9F-7FA0-9602-FCA99CAE54BA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Google Shape;3404;p82">
              <a:extLst>
                <a:ext uri="{FF2B5EF4-FFF2-40B4-BE49-F238E27FC236}">
                  <a16:creationId xmlns:a16="http://schemas.microsoft.com/office/drawing/2014/main" id="{C03ED3DA-D101-89C2-2129-71AD1625C8EC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0" name="Google Shape;872;p48">
            <a:extLst>
              <a:ext uri="{FF2B5EF4-FFF2-40B4-BE49-F238E27FC236}">
                <a16:creationId xmlns:a16="http://schemas.microsoft.com/office/drawing/2014/main" id="{12E59350-4B75-582D-CDCD-E0C1CD0EE514}"/>
              </a:ext>
            </a:extLst>
          </p:cNvPr>
          <p:cNvSpPr/>
          <p:nvPr/>
        </p:nvSpPr>
        <p:spPr>
          <a:xfrm>
            <a:off x="5980290" y="1490607"/>
            <a:ext cx="1971364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ontserrat" pitchFamily="2" charset="77"/>
              </a:rPr>
              <a:t>Box-Cox Transformation</a:t>
            </a:r>
          </a:p>
        </p:txBody>
      </p:sp>
      <p:grpSp>
        <p:nvGrpSpPr>
          <p:cNvPr id="41" name="Google Shape;6720;p84">
            <a:extLst>
              <a:ext uri="{FF2B5EF4-FFF2-40B4-BE49-F238E27FC236}">
                <a16:creationId xmlns:a16="http://schemas.microsoft.com/office/drawing/2014/main" id="{22BD4149-5B7B-3F1C-B75F-36CBEC810BE9}"/>
              </a:ext>
            </a:extLst>
          </p:cNvPr>
          <p:cNvGrpSpPr/>
          <p:nvPr/>
        </p:nvGrpSpPr>
        <p:grpSpPr>
          <a:xfrm>
            <a:off x="4410191" y="976988"/>
            <a:ext cx="497496" cy="1449797"/>
            <a:chOff x="1056023" y="1625948"/>
            <a:chExt cx="192996" cy="576578"/>
          </a:xfrm>
          <a:solidFill>
            <a:schemeClr val="bg1"/>
          </a:solidFill>
        </p:grpSpPr>
        <p:sp>
          <p:nvSpPr>
            <p:cNvPr id="42" name="Google Shape;6721;p84">
              <a:extLst>
                <a:ext uri="{FF2B5EF4-FFF2-40B4-BE49-F238E27FC236}">
                  <a16:creationId xmlns:a16="http://schemas.microsoft.com/office/drawing/2014/main" id="{6AA1684A-02BC-20DC-C4A1-1F65EB6F86D6}"/>
                </a:ext>
              </a:extLst>
            </p:cNvPr>
            <p:cNvSpPr/>
            <p:nvPr/>
          </p:nvSpPr>
          <p:spPr>
            <a:xfrm>
              <a:off x="1066902" y="1914079"/>
              <a:ext cx="167456" cy="269382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722;p84">
              <a:extLst>
                <a:ext uri="{FF2B5EF4-FFF2-40B4-BE49-F238E27FC236}">
                  <a16:creationId xmlns:a16="http://schemas.microsoft.com/office/drawing/2014/main" id="{E12DD8F3-1868-D7E2-5D74-204AF2D15D1B}"/>
                </a:ext>
              </a:extLst>
            </p:cNvPr>
            <p:cNvSpPr/>
            <p:nvPr/>
          </p:nvSpPr>
          <p:spPr>
            <a:xfrm>
              <a:off x="1066902" y="1645136"/>
              <a:ext cx="167456" cy="269382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723;p84">
              <a:extLst>
                <a:ext uri="{FF2B5EF4-FFF2-40B4-BE49-F238E27FC236}">
                  <a16:creationId xmlns:a16="http://schemas.microsoft.com/office/drawing/2014/main" id="{3263B6FD-8DF5-26A6-645B-A447194A5F9E}"/>
                </a:ext>
              </a:extLst>
            </p:cNvPr>
            <p:cNvSpPr/>
            <p:nvPr/>
          </p:nvSpPr>
          <p:spPr>
            <a:xfrm>
              <a:off x="1056023" y="1893872"/>
              <a:ext cx="40644" cy="4064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724;p84">
              <a:extLst>
                <a:ext uri="{FF2B5EF4-FFF2-40B4-BE49-F238E27FC236}">
                  <a16:creationId xmlns:a16="http://schemas.microsoft.com/office/drawing/2014/main" id="{6D4AE199-ACA2-3796-60C2-0C70884228CF}"/>
                </a:ext>
              </a:extLst>
            </p:cNvPr>
            <p:cNvSpPr/>
            <p:nvPr/>
          </p:nvSpPr>
          <p:spPr>
            <a:xfrm>
              <a:off x="1220365" y="2164199"/>
              <a:ext cx="28654" cy="38327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725;p84">
              <a:extLst>
                <a:ext uri="{FF2B5EF4-FFF2-40B4-BE49-F238E27FC236}">
                  <a16:creationId xmlns:a16="http://schemas.microsoft.com/office/drawing/2014/main" id="{6581BB72-89C3-72B7-1423-2F2BAF1D1317}"/>
                </a:ext>
              </a:extLst>
            </p:cNvPr>
            <p:cNvSpPr/>
            <p:nvPr/>
          </p:nvSpPr>
          <p:spPr>
            <a:xfrm>
              <a:off x="1220365" y="1625948"/>
              <a:ext cx="28654" cy="38467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872;p48">
            <a:extLst>
              <a:ext uri="{FF2B5EF4-FFF2-40B4-BE49-F238E27FC236}">
                <a16:creationId xmlns:a16="http://schemas.microsoft.com/office/drawing/2014/main" id="{CACB87D2-0344-C454-18E0-CF795E067305}"/>
              </a:ext>
            </a:extLst>
          </p:cNvPr>
          <p:cNvSpPr/>
          <p:nvPr/>
        </p:nvSpPr>
        <p:spPr>
          <a:xfrm>
            <a:off x="4998306" y="1470092"/>
            <a:ext cx="852120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Montserrat" pitchFamily="2" charset="77"/>
              </a:rPr>
              <a:t>Prophet</a:t>
            </a:r>
          </a:p>
        </p:txBody>
      </p:sp>
      <p:sp>
        <p:nvSpPr>
          <p:cNvPr id="48" name="Google Shape;872;p48">
            <a:extLst>
              <a:ext uri="{FF2B5EF4-FFF2-40B4-BE49-F238E27FC236}">
                <a16:creationId xmlns:a16="http://schemas.microsoft.com/office/drawing/2014/main" id="{055AAA72-6F4C-EB6F-1CBE-F1C6E0FC4E96}"/>
              </a:ext>
            </a:extLst>
          </p:cNvPr>
          <p:cNvSpPr/>
          <p:nvPr/>
        </p:nvSpPr>
        <p:spPr>
          <a:xfrm>
            <a:off x="5017931" y="787565"/>
            <a:ext cx="852120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Montserrat"/>
              </a:rPr>
              <a:t>SARIMA</a:t>
            </a:r>
            <a:endParaRPr lang="en-US" sz="10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9" name="Google Shape;872;p48">
            <a:extLst>
              <a:ext uri="{FF2B5EF4-FFF2-40B4-BE49-F238E27FC236}">
                <a16:creationId xmlns:a16="http://schemas.microsoft.com/office/drawing/2014/main" id="{CE702242-C133-3016-AF00-1919AB6652A7}"/>
              </a:ext>
            </a:extLst>
          </p:cNvPr>
          <p:cNvSpPr/>
          <p:nvPr/>
        </p:nvSpPr>
        <p:spPr>
          <a:xfrm>
            <a:off x="5980290" y="977969"/>
            <a:ext cx="1971364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ontserrat" pitchFamily="2" charset="77"/>
              </a:rPr>
              <a:t>Convert to TS object</a:t>
            </a:r>
          </a:p>
        </p:txBody>
      </p:sp>
      <p:sp>
        <p:nvSpPr>
          <p:cNvPr id="50" name="Google Shape;872;p48">
            <a:extLst>
              <a:ext uri="{FF2B5EF4-FFF2-40B4-BE49-F238E27FC236}">
                <a16:creationId xmlns:a16="http://schemas.microsoft.com/office/drawing/2014/main" id="{1430445A-C720-40ED-9C24-EBB299D2501D}"/>
              </a:ext>
            </a:extLst>
          </p:cNvPr>
          <p:cNvSpPr/>
          <p:nvPr/>
        </p:nvSpPr>
        <p:spPr>
          <a:xfrm>
            <a:off x="4998096" y="1847744"/>
            <a:ext cx="852120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Montserrat" pitchFamily="2" charset="77"/>
              </a:rPr>
              <a:t>LSTM</a:t>
            </a:r>
          </a:p>
        </p:txBody>
      </p:sp>
      <p:sp>
        <p:nvSpPr>
          <p:cNvPr id="51" name="Google Shape;872;p48">
            <a:extLst>
              <a:ext uri="{FF2B5EF4-FFF2-40B4-BE49-F238E27FC236}">
                <a16:creationId xmlns:a16="http://schemas.microsoft.com/office/drawing/2014/main" id="{94FDB721-73F5-18DF-5454-FD9661F8779A}"/>
              </a:ext>
            </a:extLst>
          </p:cNvPr>
          <p:cNvSpPr/>
          <p:nvPr/>
        </p:nvSpPr>
        <p:spPr>
          <a:xfrm>
            <a:off x="4998096" y="2189349"/>
            <a:ext cx="852120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Montserrat" pitchFamily="2" charset="77"/>
              </a:rPr>
              <a:t>GRU</a:t>
            </a:r>
          </a:p>
        </p:txBody>
      </p:sp>
      <p:sp>
        <p:nvSpPr>
          <p:cNvPr id="52" name="Google Shape;872;p48">
            <a:extLst>
              <a:ext uri="{FF2B5EF4-FFF2-40B4-BE49-F238E27FC236}">
                <a16:creationId xmlns:a16="http://schemas.microsoft.com/office/drawing/2014/main" id="{F9318A57-E104-A700-1CDA-2F1153C12ED9}"/>
              </a:ext>
            </a:extLst>
          </p:cNvPr>
          <p:cNvSpPr/>
          <p:nvPr/>
        </p:nvSpPr>
        <p:spPr>
          <a:xfrm>
            <a:off x="4998096" y="2530954"/>
            <a:ext cx="852120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Montserrat" pitchFamily="2" charset="77"/>
              </a:rPr>
              <a:t>CNN</a:t>
            </a:r>
          </a:p>
        </p:txBody>
      </p:sp>
      <p:sp>
        <p:nvSpPr>
          <p:cNvPr id="53" name="Google Shape;872;p48">
            <a:extLst>
              <a:ext uri="{FF2B5EF4-FFF2-40B4-BE49-F238E27FC236}">
                <a16:creationId xmlns:a16="http://schemas.microsoft.com/office/drawing/2014/main" id="{1787CF00-A757-6EE2-8626-6F2DFDB436BA}"/>
              </a:ext>
            </a:extLst>
          </p:cNvPr>
          <p:cNvSpPr/>
          <p:nvPr/>
        </p:nvSpPr>
        <p:spPr>
          <a:xfrm>
            <a:off x="6064936" y="2030725"/>
            <a:ext cx="1422849" cy="21293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ontserrat" pitchFamily="2" charset="77"/>
              </a:rPr>
              <a:t>Min-Max Scaler</a:t>
            </a:r>
          </a:p>
        </p:txBody>
      </p:sp>
      <p:grpSp>
        <p:nvGrpSpPr>
          <p:cNvPr id="54" name="Google Shape;3402;p82">
            <a:extLst>
              <a:ext uri="{FF2B5EF4-FFF2-40B4-BE49-F238E27FC236}">
                <a16:creationId xmlns:a16="http://schemas.microsoft.com/office/drawing/2014/main" id="{0F2F27F5-6425-E96A-301D-DF2640E7D81F}"/>
              </a:ext>
            </a:extLst>
          </p:cNvPr>
          <p:cNvGrpSpPr/>
          <p:nvPr/>
        </p:nvGrpSpPr>
        <p:grpSpPr>
          <a:xfrm rot="5400000">
            <a:off x="6146464" y="3051782"/>
            <a:ext cx="337275" cy="142307"/>
            <a:chOff x="4923925" y="1877500"/>
            <a:chExt cx="59525" cy="36975"/>
          </a:xfrm>
          <a:solidFill>
            <a:schemeClr val="accent6">
              <a:lumMod val="75000"/>
            </a:schemeClr>
          </a:solidFill>
        </p:grpSpPr>
        <p:sp>
          <p:nvSpPr>
            <p:cNvPr id="55" name="Google Shape;3403;p82">
              <a:extLst>
                <a:ext uri="{FF2B5EF4-FFF2-40B4-BE49-F238E27FC236}">
                  <a16:creationId xmlns:a16="http://schemas.microsoft.com/office/drawing/2014/main" id="{762C31D8-DE52-1A51-7BA2-EA3B81DB0EAA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Google Shape;3404;p82">
              <a:extLst>
                <a:ext uri="{FF2B5EF4-FFF2-40B4-BE49-F238E27FC236}">
                  <a16:creationId xmlns:a16="http://schemas.microsoft.com/office/drawing/2014/main" id="{C637DE02-C918-BCAF-D026-D45938C8CDEE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57" name="Google Shape;872;p48">
            <a:extLst>
              <a:ext uri="{FF2B5EF4-FFF2-40B4-BE49-F238E27FC236}">
                <a16:creationId xmlns:a16="http://schemas.microsoft.com/office/drawing/2014/main" id="{35B2005B-EE70-A482-FA51-804C3CFA1879}"/>
              </a:ext>
            </a:extLst>
          </p:cNvPr>
          <p:cNvSpPr/>
          <p:nvPr/>
        </p:nvSpPr>
        <p:spPr>
          <a:xfrm>
            <a:off x="5642006" y="3506460"/>
            <a:ext cx="1428698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Montserrat" pitchFamily="2" charset="77"/>
              </a:rPr>
              <a:t>Train &amp; Test Split</a:t>
            </a:r>
          </a:p>
        </p:txBody>
      </p:sp>
      <p:grpSp>
        <p:nvGrpSpPr>
          <p:cNvPr id="58" name="Google Shape;6720;p84">
            <a:extLst>
              <a:ext uri="{FF2B5EF4-FFF2-40B4-BE49-F238E27FC236}">
                <a16:creationId xmlns:a16="http://schemas.microsoft.com/office/drawing/2014/main" id="{CB4B2904-E8F6-13C7-2673-5871B4924ED7}"/>
              </a:ext>
            </a:extLst>
          </p:cNvPr>
          <p:cNvGrpSpPr/>
          <p:nvPr/>
        </p:nvGrpSpPr>
        <p:grpSpPr>
          <a:xfrm rot="5400000">
            <a:off x="6137442" y="3334562"/>
            <a:ext cx="356736" cy="1449797"/>
            <a:chOff x="1056023" y="1625948"/>
            <a:chExt cx="192996" cy="576578"/>
          </a:xfrm>
          <a:solidFill>
            <a:schemeClr val="bg1"/>
          </a:solidFill>
        </p:grpSpPr>
        <p:sp>
          <p:nvSpPr>
            <p:cNvPr id="59" name="Google Shape;6721;p84">
              <a:extLst>
                <a:ext uri="{FF2B5EF4-FFF2-40B4-BE49-F238E27FC236}">
                  <a16:creationId xmlns:a16="http://schemas.microsoft.com/office/drawing/2014/main" id="{0B647BF8-1E5E-CED0-4D2F-2DAF069CBCE6}"/>
                </a:ext>
              </a:extLst>
            </p:cNvPr>
            <p:cNvSpPr/>
            <p:nvPr/>
          </p:nvSpPr>
          <p:spPr>
            <a:xfrm>
              <a:off x="1066902" y="1914079"/>
              <a:ext cx="167456" cy="269382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722;p84">
              <a:extLst>
                <a:ext uri="{FF2B5EF4-FFF2-40B4-BE49-F238E27FC236}">
                  <a16:creationId xmlns:a16="http://schemas.microsoft.com/office/drawing/2014/main" id="{81986FA4-C809-96C5-57C3-77AF4BDD762E}"/>
                </a:ext>
              </a:extLst>
            </p:cNvPr>
            <p:cNvSpPr/>
            <p:nvPr/>
          </p:nvSpPr>
          <p:spPr>
            <a:xfrm>
              <a:off x="1066902" y="1645136"/>
              <a:ext cx="167456" cy="269382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723;p84">
              <a:extLst>
                <a:ext uri="{FF2B5EF4-FFF2-40B4-BE49-F238E27FC236}">
                  <a16:creationId xmlns:a16="http://schemas.microsoft.com/office/drawing/2014/main" id="{C366484A-B975-B890-250D-D10B531486EC}"/>
                </a:ext>
              </a:extLst>
            </p:cNvPr>
            <p:cNvSpPr/>
            <p:nvPr/>
          </p:nvSpPr>
          <p:spPr>
            <a:xfrm>
              <a:off x="1056023" y="1893872"/>
              <a:ext cx="40644" cy="40644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724;p84">
              <a:extLst>
                <a:ext uri="{FF2B5EF4-FFF2-40B4-BE49-F238E27FC236}">
                  <a16:creationId xmlns:a16="http://schemas.microsoft.com/office/drawing/2014/main" id="{05058AE7-75AC-8916-FF92-93F0CD9C0825}"/>
                </a:ext>
              </a:extLst>
            </p:cNvPr>
            <p:cNvSpPr/>
            <p:nvPr/>
          </p:nvSpPr>
          <p:spPr>
            <a:xfrm>
              <a:off x="1220365" y="2164199"/>
              <a:ext cx="28654" cy="38327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725;p84">
              <a:extLst>
                <a:ext uri="{FF2B5EF4-FFF2-40B4-BE49-F238E27FC236}">
                  <a16:creationId xmlns:a16="http://schemas.microsoft.com/office/drawing/2014/main" id="{FC3D3B50-1B8C-85DE-62D4-2E7A3A073D47}"/>
                </a:ext>
              </a:extLst>
            </p:cNvPr>
            <p:cNvSpPr/>
            <p:nvPr/>
          </p:nvSpPr>
          <p:spPr>
            <a:xfrm>
              <a:off x="1220365" y="1625948"/>
              <a:ext cx="28654" cy="38467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872;p48">
            <a:extLst>
              <a:ext uri="{FF2B5EF4-FFF2-40B4-BE49-F238E27FC236}">
                <a16:creationId xmlns:a16="http://schemas.microsoft.com/office/drawing/2014/main" id="{A97E75ED-41AE-B5E9-C6B0-80C571D510B0}"/>
              </a:ext>
            </a:extLst>
          </p:cNvPr>
          <p:cNvSpPr/>
          <p:nvPr/>
        </p:nvSpPr>
        <p:spPr>
          <a:xfrm>
            <a:off x="4419017" y="4324865"/>
            <a:ext cx="1810139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ontserrat" pitchFamily="2" charset="77"/>
              </a:rPr>
              <a:t>2015.07.01 – 2017.07.10 </a:t>
            </a:r>
          </a:p>
        </p:txBody>
      </p:sp>
      <p:sp>
        <p:nvSpPr>
          <p:cNvPr id="65" name="Google Shape;872;p48">
            <a:extLst>
              <a:ext uri="{FF2B5EF4-FFF2-40B4-BE49-F238E27FC236}">
                <a16:creationId xmlns:a16="http://schemas.microsoft.com/office/drawing/2014/main" id="{C6678BD7-E5CF-D9CC-F044-91D06B488941}"/>
              </a:ext>
            </a:extLst>
          </p:cNvPr>
          <p:cNvSpPr/>
          <p:nvPr/>
        </p:nvSpPr>
        <p:spPr>
          <a:xfrm>
            <a:off x="6461434" y="4324865"/>
            <a:ext cx="1721513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ontserrat" pitchFamily="2" charset="77"/>
              </a:rPr>
              <a:t>2017.07.11 – 2017.09.10  </a:t>
            </a:r>
          </a:p>
        </p:txBody>
      </p:sp>
      <p:sp>
        <p:nvSpPr>
          <p:cNvPr id="66" name="Google Shape;3394;p82">
            <a:extLst>
              <a:ext uri="{FF2B5EF4-FFF2-40B4-BE49-F238E27FC236}">
                <a16:creationId xmlns:a16="http://schemas.microsoft.com/office/drawing/2014/main" id="{7D2263A2-923A-3D8E-B946-796D59FA659A}"/>
              </a:ext>
            </a:extLst>
          </p:cNvPr>
          <p:cNvSpPr/>
          <p:nvPr/>
        </p:nvSpPr>
        <p:spPr>
          <a:xfrm rot="7349513">
            <a:off x="7519401" y="3901119"/>
            <a:ext cx="382647" cy="22812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2B770-D859-DA7D-959B-A7E35784C419}"/>
              </a:ext>
            </a:extLst>
          </p:cNvPr>
          <p:cNvSpPr txBox="1"/>
          <p:nvPr/>
        </p:nvSpPr>
        <p:spPr>
          <a:xfrm>
            <a:off x="7274771" y="3388482"/>
            <a:ext cx="1478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000">
                <a:solidFill>
                  <a:schemeClr val="accent3"/>
                </a:solidFill>
                <a:latin typeface="Montserrat" pitchFamily="2" charset="77"/>
              </a:rPr>
              <a:t>Prediction on </a:t>
            </a:r>
            <a:r>
              <a:rPr lang="en-CN" sz="1000" b="1">
                <a:solidFill>
                  <a:schemeClr val="accent3"/>
                </a:solidFill>
                <a:latin typeface="Montserrat" pitchFamily="2" charset="77"/>
              </a:rPr>
              <a:t>two months</a:t>
            </a:r>
            <a:r>
              <a:rPr lang="en-CN" sz="1000">
                <a:solidFill>
                  <a:schemeClr val="accent3"/>
                </a:solidFill>
                <a:latin typeface="Montserrat" pitchFamily="2" charset="77"/>
              </a:rPr>
              <a:t> period</a:t>
            </a:r>
          </a:p>
        </p:txBody>
      </p:sp>
      <p:sp>
        <p:nvSpPr>
          <p:cNvPr id="36" name="Google Shape;872;p48">
            <a:extLst>
              <a:ext uri="{FF2B5EF4-FFF2-40B4-BE49-F238E27FC236}">
                <a16:creationId xmlns:a16="http://schemas.microsoft.com/office/drawing/2014/main" id="{9BCD49AF-2F2B-B482-8032-A40D618B9A68}"/>
              </a:ext>
            </a:extLst>
          </p:cNvPr>
          <p:cNvSpPr/>
          <p:nvPr/>
        </p:nvSpPr>
        <p:spPr>
          <a:xfrm>
            <a:off x="6064936" y="2330700"/>
            <a:ext cx="2184224" cy="24612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Montserrat" pitchFamily="2" charset="77"/>
              </a:rPr>
              <a:t>Lag data by 1, 2, 3, and 7 days </a:t>
            </a:r>
          </a:p>
        </p:txBody>
      </p:sp>
      <p:sp>
        <p:nvSpPr>
          <p:cNvPr id="12" name="Google Shape;872;p48">
            <a:extLst>
              <a:ext uri="{FF2B5EF4-FFF2-40B4-BE49-F238E27FC236}">
                <a16:creationId xmlns:a16="http://schemas.microsoft.com/office/drawing/2014/main" id="{C394D539-3EC5-ABAA-A55D-F574C0E8BDE2}"/>
              </a:ext>
            </a:extLst>
          </p:cNvPr>
          <p:cNvSpPr/>
          <p:nvPr/>
        </p:nvSpPr>
        <p:spPr>
          <a:xfrm>
            <a:off x="5017931" y="1119034"/>
            <a:ext cx="852120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700" b="1">
                <a:solidFill>
                  <a:schemeClr val="tx1"/>
                </a:solidFill>
                <a:latin typeface="Montserrat"/>
              </a:rPr>
              <a:t>STL + ARIMA</a:t>
            </a:r>
            <a:endParaRPr lang="en-US" sz="700" b="1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3561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229B76-FDAD-64FE-E07D-1119CE5C66C1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solidFill>
                  <a:srgbClr val="F1F0FF"/>
                </a:solidFill>
                <a:latin typeface="Montserrat"/>
              </a:rPr>
              <a:t>Models</a:t>
            </a:r>
            <a:endParaRPr lang="en-CN" sz="2500"/>
          </a:p>
        </p:txBody>
      </p:sp>
      <p:sp>
        <p:nvSpPr>
          <p:cNvPr id="5" name="Google Shape;872;p48">
            <a:extLst>
              <a:ext uri="{FF2B5EF4-FFF2-40B4-BE49-F238E27FC236}">
                <a16:creationId xmlns:a16="http://schemas.microsoft.com/office/drawing/2014/main" id="{555ADB46-9197-169B-783F-83DAE7E8EF48}"/>
              </a:ext>
            </a:extLst>
          </p:cNvPr>
          <p:cNvSpPr/>
          <p:nvPr/>
        </p:nvSpPr>
        <p:spPr>
          <a:xfrm>
            <a:off x="1928441" y="796171"/>
            <a:ext cx="1267330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Montserrat"/>
              </a:rPr>
              <a:t>SARIMA</a:t>
            </a:r>
            <a:endParaRPr lang="en-US" sz="18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D4DC8-1B91-AD6E-FDBF-E4B13460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80" y="1249564"/>
            <a:ext cx="3045497" cy="1485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43B62-A02D-50D9-5355-35B11826E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8" t="4044" r="4649" b="14923"/>
          <a:stretch/>
        </p:blipFill>
        <p:spPr>
          <a:xfrm>
            <a:off x="633398" y="1322506"/>
            <a:ext cx="4098085" cy="2091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1E723FE5-7F95-7C58-BE6B-1483F6653A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092518" cy="209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8C8F68-01D9-996E-B76B-CB85D65B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3" r="5262" b="13240"/>
          <a:stretch/>
        </p:blipFill>
        <p:spPr>
          <a:xfrm>
            <a:off x="6032182" y="2933059"/>
            <a:ext cx="2654372" cy="1409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Google Shape;872;p48">
            <a:extLst>
              <a:ext uri="{FF2B5EF4-FFF2-40B4-BE49-F238E27FC236}">
                <a16:creationId xmlns:a16="http://schemas.microsoft.com/office/drawing/2014/main" id="{A933012E-510D-4906-7C7D-4F5AAECDA26F}"/>
              </a:ext>
            </a:extLst>
          </p:cNvPr>
          <p:cNvSpPr/>
          <p:nvPr/>
        </p:nvSpPr>
        <p:spPr>
          <a:xfrm>
            <a:off x="5707921" y="880003"/>
            <a:ext cx="1873251" cy="28626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 u="sng">
                <a:solidFill>
                  <a:schemeClr val="tx1"/>
                </a:solidFill>
                <a:latin typeface="Montserrat" pitchFamily="2" charset="77"/>
              </a:rPr>
              <a:t>Predicted vs. Actual</a:t>
            </a:r>
          </a:p>
        </p:txBody>
      </p:sp>
      <p:sp>
        <p:nvSpPr>
          <p:cNvPr id="13" name="Google Shape;1706;p64">
            <a:extLst>
              <a:ext uri="{FF2B5EF4-FFF2-40B4-BE49-F238E27FC236}">
                <a16:creationId xmlns:a16="http://schemas.microsoft.com/office/drawing/2014/main" id="{397A63E5-7928-9797-A170-FBB0D7F422D0}"/>
              </a:ext>
            </a:extLst>
          </p:cNvPr>
          <p:cNvSpPr/>
          <p:nvPr/>
        </p:nvSpPr>
        <p:spPr>
          <a:xfrm>
            <a:off x="457446" y="3709297"/>
            <a:ext cx="5419940" cy="1028738"/>
          </a:xfrm>
          <a:prstGeom prst="roundRect">
            <a:avLst>
              <a:gd name="adj" fmla="val 6068"/>
            </a:avLst>
          </a:prstGeom>
          <a:solidFill>
            <a:schemeClr val="lt1"/>
          </a:solidFill>
          <a:ln>
            <a:noFill/>
          </a:ln>
          <a:effectLst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18;p64">
            <a:extLst>
              <a:ext uri="{FF2B5EF4-FFF2-40B4-BE49-F238E27FC236}">
                <a16:creationId xmlns:a16="http://schemas.microsoft.com/office/drawing/2014/main" id="{6ABFFCBA-8C91-DB8A-434B-AAB3BC36CB7A}"/>
              </a:ext>
            </a:extLst>
          </p:cNvPr>
          <p:cNvSpPr/>
          <p:nvPr/>
        </p:nvSpPr>
        <p:spPr>
          <a:xfrm>
            <a:off x="577350" y="3788557"/>
            <a:ext cx="5199136" cy="11654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" name="Google Shape;1720;p64">
            <a:extLst>
              <a:ext uri="{FF2B5EF4-FFF2-40B4-BE49-F238E27FC236}">
                <a16:creationId xmlns:a16="http://schemas.microsoft.com/office/drawing/2014/main" id="{3C9085EF-13F7-07A3-7F03-1660DF5569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919017"/>
              </p:ext>
            </p:extLst>
          </p:nvPr>
        </p:nvGraphicFramePr>
        <p:xfrm>
          <a:off x="490331" y="3710065"/>
          <a:ext cx="5286155" cy="914310"/>
        </p:xfrm>
        <a:graphic>
          <a:graphicData uri="http://schemas.openxmlformats.org/drawingml/2006/table">
            <a:tbl>
              <a:tblPr>
                <a:noFill/>
                <a:tableStyleId>{10FC9A29-F8A9-4484-9256-EBA99D07A041}</a:tableStyleId>
              </a:tblPr>
              <a:tblGrid>
                <a:gridCol w="79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6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798">
                  <a:extLst>
                    <a:ext uri="{9D8B030D-6E8A-4147-A177-3AD203B41FA5}">
                      <a16:colId xmlns:a16="http://schemas.microsoft.com/office/drawing/2014/main" val="3545191989"/>
                    </a:ext>
                  </a:extLst>
                </a:gridCol>
                <a:gridCol w="609391">
                  <a:extLst>
                    <a:ext uri="{9D8B030D-6E8A-4147-A177-3AD203B41FA5}">
                      <a16:colId xmlns:a16="http://schemas.microsoft.com/office/drawing/2014/main" val="1400322913"/>
                    </a:ext>
                  </a:extLst>
                </a:gridCol>
                <a:gridCol w="662152">
                  <a:extLst>
                    <a:ext uri="{9D8B030D-6E8A-4147-A177-3AD203B41FA5}">
                      <a16:colId xmlns:a16="http://schemas.microsoft.com/office/drawing/2014/main" val="1925952641"/>
                    </a:ext>
                  </a:extLst>
                </a:gridCol>
                <a:gridCol w="647092">
                  <a:extLst>
                    <a:ext uri="{9D8B030D-6E8A-4147-A177-3AD203B41FA5}">
                      <a16:colId xmlns:a16="http://schemas.microsoft.com/office/drawing/2014/main" val="3797892184"/>
                    </a:ext>
                  </a:extLst>
                </a:gridCol>
              </a:tblGrid>
              <a:tr h="281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MPE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MASE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ACF1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Set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23.627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1940.2856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1405.375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-1.023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7.305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0.733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-0.00098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Montserrat"/>
                          <a:cs typeface="Arial"/>
                          <a:sym typeface="Arial"/>
                        </a:rPr>
                        <a:t>Test set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85.995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864.724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634.8691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0.202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5.182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0.331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57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F7659-181B-0D68-A7F5-9D64647C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91572"/>
            <a:ext cx="4217445" cy="2266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AC3588-C2B7-4EB6-519B-845A1FF63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670" y="1565304"/>
            <a:ext cx="3333525" cy="1894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DA0A7-3F18-08E8-7C83-23A6B43E30F0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solidFill>
                  <a:srgbClr val="F1F0FF"/>
                </a:solidFill>
                <a:latin typeface="Montserrat"/>
              </a:rPr>
              <a:t>Models</a:t>
            </a:r>
            <a:endParaRPr lang="en-CN" sz="2500"/>
          </a:p>
        </p:txBody>
      </p:sp>
      <p:sp>
        <p:nvSpPr>
          <p:cNvPr id="9" name="Google Shape;872;p48">
            <a:extLst>
              <a:ext uri="{FF2B5EF4-FFF2-40B4-BE49-F238E27FC236}">
                <a16:creationId xmlns:a16="http://schemas.microsoft.com/office/drawing/2014/main" id="{D5282CE2-690D-F023-F320-64E8E8726070}"/>
              </a:ext>
            </a:extLst>
          </p:cNvPr>
          <p:cNvSpPr/>
          <p:nvPr/>
        </p:nvSpPr>
        <p:spPr>
          <a:xfrm>
            <a:off x="1928441" y="796171"/>
            <a:ext cx="1335910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Montserrat"/>
              </a:rPr>
              <a:t>STL + ARIMA</a:t>
            </a:r>
            <a:endParaRPr lang="en-US" sz="12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1" name="Google Shape;872;p48">
            <a:extLst>
              <a:ext uri="{FF2B5EF4-FFF2-40B4-BE49-F238E27FC236}">
                <a16:creationId xmlns:a16="http://schemas.microsoft.com/office/drawing/2014/main" id="{435D08C9-B399-A8C8-CB52-02C749017949}"/>
              </a:ext>
            </a:extLst>
          </p:cNvPr>
          <p:cNvSpPr/>
          <p:nvPr/>
        </p:nvSpPr>
        <p:spPr>
          <a:xfrm>
            <a:off x="5709806" y="1161248"/>
            <a:ext cx="1873251" cy="28626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 u="sng">
                <a:solidFill>
                  <a:schemeClr val="tx1"/>
                </a:solidFill>
                <a:latin typeface="Montserrat" pitchFamily="2" charset="77"/>
              </a:rPr>
              <a:t>Predicted vs. Actual</a:t>
            </a:r>
          </a:p>
        </p:txBody>
      </p:sp>
      <p:sp>
        <p:nvSpPr>
          <p:cNvPr id="8" name="Google Shape;1706;p64">
            <a:extLst>
              <a:ext uri="{FF2B5EF4-FFF2-40B4-BE49-F238E27FC236}">
                <a16:creationId xmlns:a16="http://schemas.microsoft.com/office/drawing/2014/main" id="{2022C7CB-A734-5BA0-675C-6DBD460546FB}"/>
              </a:ext>
            </a:extLst>
          </p:cNvPr>
          <p:cNvSpPr/>
          <p:nvPr/>
        </p:nvSpPr>
        <p:spPr>
          <a:xfrm>
            <a:off x="554381" y="3674303"/>
            <a:ext cx="5419940" cy="1028738"/>
          </a:xfrm>
          <a:prstGeom prst="roundRect">
            <a:avLst>
              <a:gd name="adj" fmla="val 6068"/>
            </a:avLst>
          </a:prstGeom>
          <a:solidFill>
            <a:schemeClr val="lt1"/>
          </a:solidFill>
          <a:ln>
            <a:noFill/>
          </a:ln>
          <a:effectLst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18;p64">
            <a:extLst>
              <a:ext uri="{FF2B5EF4-FFF2-40B4-BE49-F238E27FC236}">
                <a16:creationId xmlns:a16="http://schemas.microsoft.com/office/drawing/2014/main" id="{465C4E2F-8E66-1BA3-87B1-35EF26D990DC}"/>
              </a:ext>
            </a:extLst>
          </p:cNvPr>
          <p:cNvSpPr/>
          <p:nvPr/>
        </p:nvSpPr>
        <p:spPr>
          <a:xfrm>
            <a:off x="674285" y="3753563"/>
            <a:ext cx="5199136" cy="11654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Google Shape;1720;p64">
            <a:extLst>
              <a:ext uri="{FF2B5EF4-FFF2-40B4-BE49-F238E27FC236}">
                <a16:creationId xmlns:a16="http://schemas.microsoft.com/office/drawing/2014/main" id="{8B13B674-075C-7D50-E625-008E0E7C5E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879367"/>
              </p:ext>
            </p:extLst>
          </p:nvPr>
        </p:nvGraphicFramePr>
        <p:xfrm>
          <a:off x="587266" y="3675071"/>
          <a:ext cx="5286155" cy="914310"/>
        </p:xfrm>
        <a:graphic>
          <a:graphicData uri="http://schemas.openxmlformats.org/drawingml/2006/table">
            <a:tbl>
              <a:tblPr>
                <a:noFill/>
                <a:tableStyleId>{10FC9A29-F8A9-4484-9256-EBA99D07A041}</a:tableStyleId>
              </a:tblPr>
              <a:tblGrid>
                <a:gridCol w="79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6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798">
                  <a:extLst>
                    <a:ext uri="{9D8B030D-6E8A-4147-A177-3AD203B41FA5}">
                      <a16:colId xmlns:a16="http://schemas.microsoft.com/office/drawing/2014/main" val="3545191989"/>
                    </a:ext>
                  </a:extLst>
                </a:gridCol>
                <a:gridCol w="609391">
                  <a:extLst>
                    <a:ext uri="{9D8B030D-6E8A-4147-A177-3AD203B41FA5}">
                      <a16:colId xmlns:a16="http://schemas.microsoft.com/office/drawing/2014/main" val="1400322913"/>
                    </a:ext>
                  </a:extLst>
                </a:gridCol>
                <a:gridCol w="662152">
                  <a:extLst>
                    <a:ext uri="{9D8B030D-6E8A-4147-A177-3AD203B41FA5}">
                      <a16:colId xmlns:a16="http://schemas.microsoft.com/office/drawing/2014/main" val="1925952641"/>
                    </a:ext>
                  </a:extLst>
                </a:gridCol>
                <a:gridCol w="647092">
                  <a:extLst>
                    <a:ext uri="{9D8B030D-6E8A-4147-A177-3AD203B41FA5}">
                      <a16:colId xmlns:a16="http://schemas.microsoft.com/office/drawing/2014/main" val="3797892184"/>
                    </a:ext>
                  </a:extLst>
                </a:gridCol>
              </a:tblGrid>
              <a:tr h="2819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MPE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MASE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ACF1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Set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-17.618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83.210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1304.862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0.798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6.478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</a:t>
                      </a: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530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0.00126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Montserrat"/>
                          <a:cs typeface="Arial"/>
                          <a:sym typeface="Arial"/>
                        </a:rPr>
                        <a:t>Test set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735.615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1176.074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899.1512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5.763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7.231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</a:t>
                      </a: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365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50A5E5-D743-3B29-851A-FE1490925067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solidFill>
                  <a:srgbClr val="F1F0FF"/>
                </a:solidFill>
                <a:latin typeface="Montserrat"/>
              </a:rPr>
              <a:t>Models</a:t>
            </a:r>
            <a:endParaRPr lang="en-CN" sz="250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1B13F792-4BBF-500F-CB05-4B966615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00" y="1879990"/>
            <a:ext cx="4255169" cy="2640665"/>
          </a:xfrm>
          <a:prstGeom prst="rect">
            <a:avLst/>
          </a:prstGeom>
        </p:spPr>
      </p:pic>
      <p:sp>
        <p:nvSpPr>
          <p:cNvPr id="16" name="Google Shape;872;p48">
            <a:extLst>
              <a:ext uri="{FF2B5EF4-FFF2-40B4-BE49-F238E27FC236}">
                <a16:creationId xmlns:a16="http://schemas.microsoft.com/office/drawing/2014/main" id="{65887BEA-7856-1D81-A6E9-51736298DBA8}"/>
              </a:ext>
            </a:extLst>
          </p:cNvPr>
          <p:cNvSpPr/>
          <p:nvPr/>
        </p:nvSpPr>
        <p:spPr>
          <a:xfrm>
            <a:off x="1928440" y="796171"/>
            <a:ext cx="1498153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Montserrat" pitchFamily="2" charset="77"/>
              </a:rPr>
              <a:t>PROPHET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69FA246-38B9-CC8F-158C-C5555E80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10" y="1878880"/>
            <a:ext cx="3769150" cy="2326688"/>
          </a:xfrm>
          <a:prstGeom prst="rect">
            <a:avLst/>
          </a:prstGeom>
        </p:spPr>
      </p:pic>
      <p:sp>
        <p:nvSpPr>
          <p:cNvPr id="8" name="Google Shape;872;p48">
            <a:extLst>
              <a:ext uri="{FF2B5EF4-FFF2-40B4-BE49-F238E27FC236}">
                <a16:creationId xmlns:a16="http://schemas.microsoft.com/office/drawing/2014/main" id="{E20AEA42-D069-23CC-FEA7-341A2100CDE5}"/>
              </a:ext>
            </a:extLst>
          </p:cNvPr>
          <p:cNvSpPr/>
          <p:nvPr/>
        </p:nvSpPr>
        <p:spPr>
          <a:xfrm>
            <a:off x="5801343" y="1329091"/>
            <a:ext cx="1873251" cy="28626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 u="sng">
                <a:solidFill>
                  <a:schemeClr val="tx1"/>
                </a:solidFill>
                <a:latin typeface="Montserrat" pitchFamily="2" charset="77"/>
              </a:rPr>
              <a:t>Predicted vs. Actual</a:t>
            </a:r>
          </a:p>
        </p:txBody>
      </p:sp>
      <p:sp>
        <p:nvSpPr>
          <p:cNvPr id="11" name="Google Shape;872;p48">
            <a:extLst>
              <a:ext uri="{FF2B5EF4-FFF2-40B4-BE49-F238E27FC236}">
                <a16:creationId xmlns:a16="http://schemas.microsoft.com/office/drawing/2014/main" id="{E06DC81F-5C2B-1D3D-B8BB-8D007A6D7558}"/>
              </a:ext>
            </a:extLst>
          </p:cNvPr>
          <p:cNvSpPr/>
          <p:nvPr/>
        </p:nvSpPr>
        <p:spPr>
          <a:xfrm>
            <a:off x="1016103" y="1359077"/>
            <a:ext cx="3227974" cy="40169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 u="sng">
                <a:solidFill>
                  <a:schemeClr val="tx1"/>
                </a:solidFill>
                <a:latin typeface="Montserrat" pitchFamily="2" charset="77"/>
              </a:rPr>
              <a:t>MAPE for original y : 8.908133</a:t>
            </a:r>
          </a:p>
          <a:p>
            <a:pPr algn="ctr"/>
            <a:r>
              <a:rPr lang="en-US" sz="1000" b="1" u="sng">
                <a:solidFill>
                  <a:schemeClr val="tx1"/>
                </a:solidFill>
                <a:latin typeface="Montserrat" pitchFamily="2" charset="77"/>
              </a:rPr>
              <a:t>MAPE for transformed y : 3.338573</a:t>
            </a:r>
          </a:p>
        </p:txBody>
      </p:sp>
    </p:spTree>
    <p:extLst>
      <p:ext uri="{BB962C8B-B14F-4D97-AF65-F5344CB8AC3E}">
        <p14:creationId xmlns:p14="http://schemas.microsoft.com/office/powerpoint/2010/main" val="3833577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58B92E-7759-39EC-F9E3-0A2C349CE96D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solidFill>
                  <a:srgbClr val="F1F0FF"/>
                </a:solidFill>
                <a:latin typeface="Montserrat"/>
              </a:rPr>
              <a:t>Models</a:t>
            </a:r>
            <a:endParaRPr lang="en-CN" sz="2500"/>
          </a:p>
        </p:txBody>
      </p:sp>
      <p:sp>
        <p:nvSpPr>
          <p:cNvPr id="6" name="Google Shape;872;p48">
            <a:extLst>
              <a:ext uri="{FF2B5EF4-FFF2-40B4-BE49-F238E27FC236}">
                <a16:creationId xmlns:a16="http://schemas.microsoft.com/office/drawing/2014/main" id="{4EF779B6-E932-CC31-18C7-AF7414221938}"/>
              </a:ext>
            </a:extLst>
          </p:cNvPr>
          <p:cNvSpPr/>
          <p:nvPr/>
        </p:nvSpPr>
        <p:spPr>
          <a:xfrm>
            <a:off x="1928440" y="796171"/>
            <a:ext cx="1498153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Montserrat"/>
              </a:rPr>
              <a:t>LSTM</a:t>
            </a:r>
            <a:endParaRPr lang="en-US" sz="18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D72D45-8227-E57C-36F4-9E39983FBE28}"/>
              </a:ext>
            </a:extLst>
          </p:cNvPr>
          <p:cNvSpPr txBox="1"/>
          <p:nvPr/>
        </p:nvSpPr>
        <p:spPr>
          <a:xfrm>
            <a:off x="3431408" y="799993"/>
            <a:ext cx="5712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U</a:t>
            </a:r>
            <a:r>
              <a:rPr lang="zh-CN" altLang="en-US">
                <a:solidFill>
                  <a:schemeClr val="bg1"/>
                </a:solidFill>
              </a:rPr>
              <a:t>nivariate </a:t>
            </a:r>
            <a:r>
              <a:rPr lang="en-US" altLang="zh-CN">
                <a:solidFill>
                  <a:schemeClr val="bg1"/>
                </a:solidFill>
              </a:rPr>
              <a:t>vs.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Multivariate</a:t>
            </a:r>
            <a:r>
              <a:rPr lang="zh-CN" altLang="en-US">
                <a:solidFill>
                  <a:schemeClr val="bg1"/>
                </a:solidFill>
              </a:rPr>
              <a:t> Model (T-1,T-2,T-3,Seasonality(T-7))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9ABA031-90BE-A970-D68B-4EB53629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766" y="1386409"/>
            <a:ext cx="2450334" cy="917326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C9CB4F5-539A-5A34-7CC6-7C5CD3E29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4" y="1845072"/>
            <a:ext cx="4203547" cy="2718573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66ED8D9C-94A5-1673-ECDD-063F2DF60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766" y="2560793"/>
            <a:ext cx="2450334" cy="807071"/>
          </a:xfrm>
          <a:prstGeom prst="rect">
            <a:avLst/>
          </a:prstGeom>
        </p:spPr>
      </p:pic>
      <p:sp>
        <p:nvSpPr>
          <p:cNvPr id="16" name="Google Shape;872;p48">
            <a:extLst>
              <a:ext uri="{FF2B5EF4-FFF2-40B4-BE49-F238E27FC236}">
                <a16:creationId xmlns:a16="http://schemas.microsoft.com/office/drawing/2014/main" id="{7ED04530-A2F6-2D36-49BD-1760EA5EB34F}"/>
              </a:ext>
            </a:extLst>
          </p:cNvPr>
          <p:cNvSpPr/>
          <p:nvPr/>
        </p:nvSpPr>
        <p:spPr>
          <a:xfrm>
            <a:off x="4845205" y="2594445"/>
            <a:ext cx="1104789" cy="45697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ontserrat" pitchFamily="2" charset="77"/>
              </a:rPr>
              <a:t>Multivariate</a:t>
            </a:r>
            <a:r>
              <a:rPr lang="en-US" sz="800">
                <a:solidFill>
                  <a:schemeClr val="tx1"/>
                </a:solidFill>
                <a:latin typeface="Montserrat" pitchFamily="2" charset="77"/>
              </a:rPr>
              <a:t> Model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Montserrat" pitchFamily="2" charset="77"/>
              </a:rPr>
              <a:t>Summary</a:t>
            </a:r>
          </a:p>
        </p:txBody>
      </p:sp>
      <p:sp>
        <p:nvSpPr>
          <p:cNvPr id="18" name="Google Shape;1706;p64">
            <a:extLst>
              <a:ext uri="{FF2B5EF4-FFF2-40B4-BE49-F238E27FC236}">
                <a16:creationId xmlns:a16="http://schemas.microsoft.com/office/drawing/2014/main" id="{73F6886A-F59A-07EE-F71A-3B13809F591F}"/>
              </a:ext>
            </a:extLst>
          </p:cNvPr>
          <p:cNvSpPr/>
          <p:nvPr/>
        </p:nvSpPr>
        <p:spPr>
          <a:xfrm>
            <a:off x="5214285" y="3624922"/>
            <a:ext cx="3096358" cy="1029000"/>
          </a:xfrm>
          <a:prstGeom prst="roundRect">
            <a:avLst>
              <a:gd name="adj" fmla="val 6068"/>
            </a:avLst>
          </a:prstGeom>
          <a:solidFill>
            <a:schemeClr val="lt1"/>
          </a:solidFill>
          <a:ln>
            <a:noFill/>
          </a:ln>
          <a:effectLst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718;p64">
            <a:extLst>
              <a:ext uri="{FF2B5EF4-FFF2-40B4-BE49-F238E27FC236}">
                <a16:creationId xmlns:a16="http://schemas.microsoft.com/office/drawing/2014/main" id="{0B1EDD0C-1337-12B0-61BD-13ED4CB60752}"/>
              </a:ext>
            </a:extLst>
          </p:cNvPr>
          <p:cNvSpPr/>
          <p:nvPr/>
        </p:nvSpPr>
        <p:spPr>
          <a:xfrm>
            <a:off x="5334189" y="3704182"/>
            <a:ext cx="2856550" cy="15021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" name="Google Shape;1720;p64">
            <a:extLst>
              <a:ext uri="{FF2B5EF4-FFF2-40B4-BE49-F238E27FC236}">
                <a16:creationId xmlns:a16="http://schemas.microsoft.com/office/drawing/2014/main" id="{8550135D-8B13-38E2-3835-2F67D2677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661063"/>
              </p:ext>
            </p:extLst>
          </p:nvPr>
        </p:nvGraphicFramePr>
        <p:xfrm>
          <a:off x="5284489" y="3624922"/>
          <a:ext cx="2856550" cy="994282"/>
        </p:xfrm>
        <a:graphic>
          <a:graphicData uri="http://schemas.openxmlformats.org/drawingml/2006/table">
            <a:tbl>
              <a:tblPr>
                <a:noFill/>
                <a:tableStyleId>{10FC9A29-F8A9-4484-9256-EBA99D07A041}</a:tableStyleId>
              </a:tblPr>
              <a:tblGrid>
                <a:gridCol w="93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Univariate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6.37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1006.93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786.57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7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Multivariate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8.24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2521.76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1040.48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Google Shape;872;p48">
            <a:extLst>
              <a:ext uri="{FF2B5EF4-FFF2-40B4-BE49-F238E27FC236}">
                <a16:creationId xmlns:a16="http://schemas.microsoft.com/office/drawing/2014/main" id="{C75AADB8-E8E9-4A42-823D-EF841DB34A1F}"/>
              </a:ext>
            </a:extLst>
          </p:cNvPr>
          <p:cNvSpPr/>
          <p:nvPr/>
        </p:nvSpPr>
        <p:spPr>
          <a:xfrm>
            <a:off x="4816584" y="1622620"/>
            <a:ext cx="1104789" cy="45697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ontserrat" pitchFamily="2" charset="77"/>
              </a:rPr>
              <a:t>Univariate</a:t>
            </a:r>
            <a:r>
              <a:rPr lang="en-US" sz="800">
                <a:solidFill>
                  <a:schemeClr val="tx1"/>
                </a:solidFill>
                <a:latin typeface="Montserrat" pitchFamily="2" charset="77"/>
              </a:rPr>
              <a:t> Model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Montserrat" pitchFamily="2" charset="77"/>
              </a:rPr>
              <a:t>Summary</a:t>
            </a:r>
          </a:p>
        </p:txBody>
      </p:sp>
      <p:sp>
        <p:nvSpPr>
          <p:cNvPr id="31" name="Google Shape;872;p48">
            <a:extLst>
              <a:ext uri="{FF2B5EF4-FFF2-40B4-BE49-F238E27FC236}">
                <a16:creationId xmlns:a16="http://schemas.microsoft.com/office/drawing/2014/main" id="{14FE1E98-B6FD-F097-D8C6-3CB2AC319089}"/>
              </a:ext>
            </a:extLst>
          </p:cNvPr>
          <p:cNvSpPr/>
          <p:nvPr/>
        </p:nvSpPr>
        <p:spPr>
          <a:xfrm>
            <a:off x="1686901" y="1371123"/>
            <a:ext cx="1873251" cy="34638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>
                <a:solidFill>
                  <a:schemeClr val="tx1"/>
                </a:solidFill>
                <a:latin typeface="Montserrat" pitchFamily="2" charset="77"/>
              </a:rPr>
              <a:t>Univariate</a:t>
            </a:r>
            <a:r>
              <a:rPr lang="en-US" sz="1000">
                <a:solidFill>
                  <a:schemeClr val="tx1"/>
                </a:solidFill>
                <a:latin typeface="Montserrat" pitchFamily="2" charset="77"/>
              </a:rPr>
              <a:t> Model</a:t>
            </a:r>
          </a:p>
          <a:p>
            <a:pPr algn="ctr"/>
            <a:r>
              <a:rPr lang="en-US" sz="1000" u="sng">
                <a:solidFill>
                  <a:schemeClr val="tx1"/>
                </a:solidFill>
                <a:latin typeface="Montserrat" pitchFamily="2" charset="77"/>
              </a:rPr>
              <a:t>Predicted vs. Actual</a:t>
            </a:r>
          </a:p>
        </p:txBody>
      </p:sp>
    </p:spTree>
    <p:extLst>
      <p:ext uri="{BB962C8B-B14F-4D97-AF65-F5344CB8AC3E}">
        <p14:creationId xmlns:p14="http://schemas.microsoft.com/office/powerpoint/2010/main" val="1913036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58B92E-7759-39EC-F9E3-0A2C349CE96D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solidFill>
                  <a:srgbClr val="F1F0FF"/>
                </a:solidFill>
                <a:latin typeface="Montserrat"/>
              </a:rPr>
              <a:t>Models</a:t>
            </a:r>
            <a:endParaRPr lang="en-CN" sz="2500"/>
          </a:p>
        </p:txBody>
      </p:sp>
      <p:sp>
        <p:nvSpPr>
          <p:cNvPr id="6" name="Google Shape;872;p48">
            <a:extLst>
              <a:ext uri="{FF2B5EF4-FFF2-40B4-BE49-F238E27FC236}">
                <a16:creationId xmlns:a16="http://schemas.microsoft.com/office/drawing/2014/main" id="{4EF779B6-E932-CC31-18C7-AF7414221938}"/>
              </a:ext>
            </a:extLst>
          </p:cNvPr>
          <p:cNvSpPr/>
          <p:nvPr/>
        </p:nvSpPr>
        <p:spPr>
          <a:xfrm>
            <a:off x="1928440" y="796171"/>
            <a:ext cx="1498153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Montserrat"/>
              </a:rPr>
              <a:t>GRU</a:t>
            </a:r>
            <a:endParaRPr lang="en-US" sz="18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E23FB1-0128-DC2A-F5BF-E95DE047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24" y="1367096"/>
            <a:ext cx="4675246" cy="304217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669A09E-60D4-5B37-761D-1CAE1242AD3F}"/>
              </a:ext>
            </a:extLst>
          </p:cNvPr>
          <p:cNvSpPr txBox="1"/>
          <p:nvPr/>
        </p:nvSpPr>
        <p:spPr>
          <a:xfrm>
            <a:off x="3431409" y="7999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U</a:t>
            </a:r>
            <a:r>
              <a:rPr lang="zh-CN" altLang="en-US">
                <a:solidFill>
                  <a:schemeClr val="bg1"/>
                </a:solidFill>
              </a:rPr>
              <a:t>nivariate Model (T-1,T-2,T-3,Seasonality(T-7))</a:t>
            </a:r>
          </a:p>
        </p:txBody>
      </p:sp>
      <p:sp>
        <p:nvSpPr>
          <p:cNvPr id="8" name="Google Shape;1706;p64">
            <a:extLst>
              <a:ext uri="{FF2B5EF4-FFF2-40B4-BE49-F238E27FC236}">
                <a16:creationId xmlns:a16="http://schemas.microsoft.com/office/drawing/2014/main" id="{575407FD-AC79-A631-D95C-4C3DCA4CF566}"/>
              </a:ext>
            </a:extLst>
          </p:cNvPr>
          <p:cNvSpPr/>
          <p:nvPr/>
        </p:nvSpPr>
        <p:spPr>
          <a:xfrm>
            <a:off x="6015443" y="1751775"/>
            <a:ext cx="2085002" cy="746731"/>
          </a:xfrm>
          <a:prstGeom prst="roundRect">
            <a:avLst>
              <a:gd name="adj" fmla="val 6068"/>
            </a:avLst>
          </a:prstGeom>
          <a:solidFill>
            <a:schemeClr val="lt1"/>
          </a:solidFill>
          <a:ln>
            <a:noFill/>
          </a:ln>
          <a:effectLst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18;p64">
            <a:extLst>
              <a:ext uri="{FF2B5EF4-FFF2-40B4-BE49-F238E27FC236}">
                <a16:creationId xmlns:a16="http://schemas.microsoft.com/office/drawing/2014/main" id="{C144EF55-5FE7-77DE-4D5B-1E171E7F890E}"/>
              </a:ext>
            </a:extLst>
          </p:cNvPr>
          <p:cNvSpPr/>
          <p:nvPr/>
        </p:nvSpPr>
        <p:spPr>
          <a:xfrm>
            <a:off x="6135347" y="1831035"/>
            <a:ext cx="1868062" cy="1440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" name="Google Shape;1720;p64">
            <a:extLst>
              <a:ext uri="{FF2B5EF4-FFF2-40B4-BE49-F238E27FC236}">
                <a16:creationId xmlns:a16="http://schemas.microsoft.com/office/drawing/2014/main" id="{9BA0C037-C4DF-A827-8608-556C8519B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2677509"/>
              </p:ext>
            </p:extLst>
          </p:nvPr>
        </p:nvGraphicFramePr>
        <p:xfrm>
          <a:off x="6085647" y="1751775"/>
          <a:ext cx="1917762" cy="649526"/>
        </p:xfrm>
        <a:graphic>
          <a:graphicData uri="http://schemas.openxmlformats.org/drawingml/2006/table">
            <a:tbl>
              <a:tblPr>
                <a:noFill/>
                <a:tableStyleId>{10FC9A29-F8A9-4484-9256-EBA99D07A041}</a:tableStyleId>
              </a:tblPr>
              <a:tblGrid>
                <a:gridCol w="52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</a:t>
                      </a: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10.98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</a:t>
                      </a: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505230B-2801-07BB-5656-F2AE787E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813" y="2735710"/>
            <a:ext cx="2948678" cy="10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7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3"/>
          <p:cNvSpPr txBox="1">
            <a:spLocks noGrp="1"/>
          </p:cNvSpPr>
          <p:nvPr>
            <p:ph type="title" idx="18"/>
          </p:nvPr>
        </p:nvSpPr>
        <p:spPr>
          <a:xfrm>
            <a:off x="4453012" y="3160849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45" name="Google Shape;645;p43"/>
          <p:cNvSpPr txBox="1">
            <a:spLocks noGrp="1"/>
          </p:cNvSpPr>
          <p:nvPr>
            <p:ph type="title" idx="19"/>
          </p:nvPr>
        </p:nvSpPr>
        <p:spPr>
          <a:xfrm>
            <a:off x="4452999" y="2123116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6" name="Google Shape;646;p43"/>
          <p:cNvSpPr txBox="1">
            <a:spLocks noGrp="1"/>
          </p:cNvSpPr>
          <p:nvPr>
            <p:ph type="title" idx="2"/>
          </p:nvPr>
        </p:nvSpPr>
        <p:spPr>
          <a:xfrm>
            <a:off x="1932987" y="3160849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Exploratory Data Analysis</a:t>
            </a:r>
            <a:endParaRPr lang="en-US"/>
          </a:p>
        </p:txBody>
      </p:sp>
      <p:sp>
        <p:nvSpPr>
          <p:cNvPr id="647" name="Google Shape;647;p43"/>
          <p:cNvSpPr txBox="1">
            <a:spLocks noGrp="1"/>
          </p:cNvSpPr>
          <p:nvPr>
            <p:ph type="title" idx="3"/>
          </p:nvPr>
        </p:nvSpPr>
        <p:spPr>
          <a:xfrm>
            <a:off x="5540832" y="2123116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</a:p>
        </p:txBody>
      </p:sp>
      <p:sp>
        <p:nvSpPr>
          <p:cNvPr id="649" name="Google Shape;649;p43"/>
          <p:cNvSpPr txBox="1">
            <a:spLocks noGrp="1"/>
          </p:cNvSpPr>
          <p:nvPr>
            <p:ph type="title" idx="7"/>
          </p:nvPr>
        </p:nvSpPr>
        <p:spPr>
          <a:xfrm>
            <a:off x="1932987" y="2123116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650" name="Google Shape;650;p43"/>
          <p:cNvSpPr txBox="1">
            <a:spLocks noGrp="1"/>
          </p:cNvSpPr>
          <p:nvPr>
            <p:ph type="title" idx="9"/>
          </p:nvPr>
        </p:nvSpPr>
        <p:spPr>
          <a:xfrm>
            <a:off x="5540835" y="3160849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Results &amp; Future Work</a:t>
            </a:r>
          </a:p>
        </p:txBody>
      </p:sp>
      <p:sp>
        <p:nvSpPr>
          <p:cNvPr id="652" name="Google Shape;652;p43"/>
          <p:cNvSpPr txBox="1">
            <a:spLocks noGrp="1"/>
          </p:cNvSpPr>
          <p:nvPr>
            <p:ph type="title"/>
          </p:nvPr>
        </p:nvSpPr>
        <p:spPr>
          <a:xfrm>
            <a:off x="720000" y="6431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60" name="Google Shape;660;p43"/>
          <p:cNvSpPr txBox="1">
            <a:spLocks noGrp="1"/>
          </p:cNvSpPr>
          <p:nvPr>
            <p:ph type="title" idx="20"/>
          </p:nvPr>
        </p:nvSpPr>
        <p:spPr>
          <a:xfrm>
            <a:off x="844012" y="3160849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61" name="Google Shape;661;p43"/>
          <p:cNvSpPr txBox="1">
            <a:spLocks noGrp="1"/>
          </p:cNvSpPr>
          <p:nvPr>
            <p:ph type="title" idx="21"/>
          </p:nvPr>
        </p:nvSpPr>
        <p:spPr>
          <a:xfrm>
            <a:off x="844012" y="2123116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62" name="Google Shape;662;p43"/>
          <p:cNvGrpSpPr/>
          <p:nvPr/>
        </p:nvGrpSpPr>
        <p:grpSpPr>
          <a:xfrm flipH="1">
            <a:off x="1546164" y="2201673"/>
            <a:ext cx="337856" cy="93999"/>
            <a:chOff x="5963614" y="809024"/>
            <a:chExt cx="339690" cy="94500"/>
          </a:xfrm>
        </p:grpSpPr>
        <p:sp>
          <p:nvSpPr>
            <p:cNvPr id="663" name="Google Shape;663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43"/>
          <p:cNvGrpSpPr/>
          <p:nvPr/>
        </p:nvGrpSpPr>
        <p:grpSpPr>
          <a:xfrm flipH="1">
            <a:off x="1546164" y="3280948"/>
            <a:ext cx="337856" cy="93999"/>
            <a:chOff x="5963614" y="809024"/>
            <a:chExt cx="339690" cy="94500"/>
          </a:xfrm>
        </p:grpSpPr>
        <p:sp>
          <p:nvSpPr>
            <p:cNvPr id="666" name="Google Shape;666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43"/>
          <p:cNvGrpSpPr/>
          <p:nvPr/>
        </p:nvGrpSpPr>
        <p:grpSpPr>
          <a:xfrm flipH="1">
            <a:off x="5202964" y="2201673"/>
            <a:ext cx="337856" cy="93999"/>
            <a:chOff x="5963614" y="809024"/>
            <a:chExt cx="339690" cy="94500"/>
          </a:xfrm>
        </p:grpSpPr>
        <p:sp>
          <p:nvSpPr>
            <p:cNvPr id="672" name="Google Shape;672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43"/>
          <p:cNvGrpSpPr/>
          <p:nvPr/>
        </p:nvGrpSpPr>
        <p:grpSpPr>
          <a:xfrm flipH="1">
            <a:off x="5202964" y="3280948"/>
            <a:ext cx="337856" cy="93999"/>
            <a:chOff x="5963614" y="809024"/>
            <a:chExt cx="339690" cy="94500"/>
          </a:xfrm>
        </p:grpSpPr>
        <p:sp>
          <p:nvSpPr>
            <p:cNvPr id="675" name="Google Shape;675;p4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58B92E-7759-39EC-F9E3-0A2C349CE96D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solidFill>
                  <a:srgbClr val="F1F0FF"/>
                </a:solidFill>
                <a:latin typeface="Montserrat"/>
              </a:rPr>
              <a:t>Models</a:t>
            </a:r>
            <a:endParaRPr lang="en-CN" sz="2500"/>
          </a:p>
        </p:txBody>
      </p:sp>
      <p:sp>
        <p:nvSpPr>
          <p:cNvPr id="6" name="Google Shape;872;p48">
            <a:extLst>
              <a:ext uri="{FF2B5EF4-FFF2-40B4-BE49-F238E27FC236}">
                <a16:creationId xmlns:a16="http://schemas.microsoft.com/office/drawing/2014/main" id="{4EF779B6-E932-CC31-18C7-AF7414221938}"/>
              </a:ext>
            </a:extLst>
          </p:cNvPr>
          <p:cNvSpPr/>
          <p:nvPr/>
        </p:nvSpPr>
        <p:spPr>
          <a:xfrm>
            <a:off x="1928440" y="796171"/>
            <a:ext cx="1498153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Montserrat" pitchFamily="2" charset="77"/>
              </a:rPr>
              <a:t>CNN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622F2F-D261-E1AF-5C1A-383C132F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74" y="1586791"/>
            <a:ext cx="4506852" cy="28695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36FBB2-60B3-96FE-108C-233C8BEE8499}"/>
              </a:ext>
            </a:extLst>
          </p:cNvPr>
          <p:cNvSpPr txBox="1"/>
          <p:nvPr/>
        </p:nvSpPr>
        <p:spPr>
          <a:xfrm>
            <a:off x="3431409" y="79999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U</a:t>
            </a:r>
            <a:r>
              <a:rPr lang="zh-CN" altLang="en-US">
                <a:solidFill>
                  <a:schemeClr val="bg1"/>
                </a:solidFill>
              </a:rPr>
              <a:t>nivariate Model</a:t>
            </a:r>
            <a:r>
              <a:rPr lang="en-US" altLang="zh-CN">
                <a:solidFill>
                  <a:schemeClr val="bg1"/>
                </a:solidFill>
              </a:rPr>
              <a:t>, 1-dimension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Google Shape;1706;p64">
            <a:extLst>
              <a:ext uri="{FF2B5EF4-FFF2-40B4-BE49-F238E27FC236}">
                <a16:creationId xmlns:a16="http://schemas.microsoft.com/office/drawing/2014/main" id="{B0F1AC78-059C-5EFF-F1C4-4D78583E25E4}"/>
              </a:ext>
            </a:extLst>
          </p:cNvPr>
          <p:cNvSpPr/>
          <p:nvPr/>
        </p:nvSpPr>
        <p:spPr>
          <a:xfrm>
            <a:off x="5918407" y="1307116"/>
            <a:ext cx="2085002" cy="746731"/>
          </a:xfrm>
          <a:prstGeom prst="roundRect">
            <a:avLst>
              <a:gd name="adj" fmla="val 6068"/>
            </a:avLst>
          </a:prstGeom>
          <a:solidFill>
            <a:schemeClr val="lt1"/>
          </a:solidFill>
          <a:ln>
            <a:noFill/>
          </a:ln>
          <a:effectLst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18;p64">
            <a:extLst>
              <a:ext uri="{FF2B5EF4-FFF2-40B4-BE49-F238E27FC236}">
                <a16:creationId xmlns:a16="http://schemas.microsoft.com/office/drawing/2014/main" id="{AF807642-F9DF-BD29-0B1A-35023EA5479F}"/>
              </a:ext>
            </a:extLst>
          </p:cNvPr>
          <p:cNvSpPr/>
          <p:nvPr/>
        </p:nvSpPr>
        <p:spPr>
          <a:xfrm>
            <a:off x="6038311" y="1386376"/>
            <a:ext cx="1868062" cy="1440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Google Shape;1720;p64">
            <a:extLst>
              <a:ext uri="{FF2B5EF4-FFF2-40B4-BE49-F238E27FC236}">
                <a16:creationId xmlns:a16="http://schemas.microsoft.com/office/drawing/2014/main" id="{CFC3A146-0A23-3157-8217-8BEB07A9F8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941740"/>
              </p:ext>
            </p:extLst>
          </p:nvPr>
        </p:nvGraphicFramePr>
        <p:xfrm>
          <a:off x="5988611" y="1307116"/>
          <a:ext cx="1917762" cy="649526"/>
        </p:xfrm>
        <a:graphic>
          <a:graphicData uri="http://schemas.openxmlformats.org/drawingml/2006/table">
            <a:tbl>
              <a:tblPr>
                <a:noFill/>
                <a:tableStyleId>{10FC9A29-F8A9-4484-9256-EBA99D07A041}</a:tableStyleId>
              </a:tblPr>
              <a:tblGrid>
                <a:gridCol w="52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11.39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187.77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874.87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A995E8FB-B938-2033-7A29-8BA1B213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212" y="2253193"/>
            <a:ext cx="3090260" cy="209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oogle Shape;2091;p70"/>
          <p:cNvGrpSpPr/>
          <p:nvPr/>
        </p:nvGrpSpPr>
        <p:grpSpPr>
          <a:xfrm>
            <a:off x="459624" y="1652622"/>
            <a:ext cx="1074309" cy="356822"/>
            <a:chOff x="1725115" y="1291147"/>
            <a:chExt cx="519090" cy="172403"/>
          </a:xfrm>
        </p:grpSpPr>
        <p:sp>
          <p:nvSpPr>
            <p:cNvPr id="2092" name="Google Shape;2092;p7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70"/>
          <p:cNvGrpSpPr/>
          <p:nvPr/>
        </p:nvGrpSpPr>
        <p:grpSpPr>
          <a:xfrm>
            <a:off x="7613138" y="901175"/>
            <a:ext cx="809645" cy="537909"/>
            <a:chOff x="1082550" y="590325"/>
            <a:chExt cx="586954" cy="389958"/>
          </a:xfrm>
        </p:grpSpPr>
        <p:sp>
          <p:nvSpPr>
            <p:cNvPr id="2096" name="Google Shape;2096;p70"/>
            <p:cNvSpPr/>
            <p:nvPr/>
          </p:nvSpPr>
          <p:spPr>
            <a:xfrm>
              <a:off x="1082550" y="590325"/>
              <a:ext cx="586954" cy="389958"/>
            </a:xfrm>
            <a:custGeom>
              <a:avLst/>
              <a:gdLst/>
              <a:ahLst/>
              <a:cxnLst/>
              <a:rect l="l" t="t" r="r" b="b"/>
              <a:pathLst>
                <a:path w="32745" h="21755" extrusionOk="0">
                  <a:moveTo>
                    <a:pt x="4610" y="0"/>
                  </a:moveTo>
                  <a:cubicBezTo>
                    <a:pt x="2069" y="0"/>
                    <a:pt x="1" y="2068"/>
                    <a:pt x="1" y="4611"/>
                  </a:cubicBezTo>
                  <a:lnTo>
                    <a:pt x="1" y="17143"/>
                  </a:lnTo>
                  <a:cubicBezTo>
                    <a:pt x="1" y="19686"/>
                    <a:pt x="2069" y="21754"/>
                    <a:pt x="4610" y="21754"/>
                  </a:cubicBezTo>
                  <a:lnTo>
                    <a:pt x="28134" y="21754"/>
                  </a:lnTo>
                  <a:cubicBezTo>
                    <a:pt x="30677" y="21754"/>
                    <a:pt x="32745" y="19686"/>
                    <a:pt x="32745" y="17143"/>
                  </a:cubicBezTo>
                  <a:lnTo>
                    <a:pt x="32745" y="4611"/>
                  </a:lnTo>
                  <a:cubicBezTo>
                    <a:pt x="32745" y="2068"/>
                    <a:pt x="30677" y="0"/>
                    <a:pt x="28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0"/>
            <p:cNvSpPr/>
            <p:nvPr/>
          </p:nvSpPr>
          <p:spPr>
            <a:xfrm>
              <a:off x="1322916" y="712237"/>
              <a:ext cx="126658" cy="146125"/>
            </a:xfrm>
            <a:custGeom>
              <a:avLst/>
              <a:gdLst/>
              <a:ahLst/>
              <a:cxnLst/>
              <a:rect l="l" t="t" r="r" b="b"/>
              <a:pathLst>
                <a:path w="7066" h="8152" extrusionOk="0">
                  <a:moveTo>
                    <a:pt x="1" y="0"/>
                  </a:moveTo>
                  <a:lnTo>
                    <a:pt x="1" y="4067"/>
                  </a:lnTo>
                  <a:lnTo>
                    <a:pt x="1" y="8152"/>
                  </a:lnTo>
                  <a:lnTo>
                    <a:pt x="3542" y="6119"/>
                  </a:lnTo>
                  <a:lnTo>
                    <a:pt x="7066" y="4067"/>
                  </a:lnTo>
                  <a:lnTo>
                    <a:pt x="3542" y="2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70"/>
          <p:cNvGrpSpPr/>
          <p:nvPr/>
        </p:nvGrpSpPr>
        <p:grpSpPr>
          <a:xfrm>
            <a:off x="7360408" y="3015703"/>
            <a:ext cx="761142" cy="252794"/>
            <a:chOff x="1725115" y="1291147"/>
            <a:chExt cx="519090" cy="172403"/>
          </a:xfrm>
        </p:grpSpPr>
        <p:sp>
          <p:nvSpPr>
            <p:cNvPr id="2099" name="Google Shape;2099;p7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70"/>
          <p:cNvGrpSpPr/>
          <p:nvPr/>
        </p:nvGrpSpPr>
        <p:grpSpPr>
          <a:xfrm>
            <a:off x="7252065" y="575147"/>
            <a:ext cx="620134" cy="233914"/>
            <a:chOff x="6872640" y="3300197"/>
            <a:chExt cx="620134" cy="233914"/>
          </a:xfrm>
        </p:grpSpPr>
        <p:sp>
          <p:nvSpPr>
            <p:cNvPr id="2103" name="Google Shape;2103;p70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70"/>
          <p:cNvGrpSpPr/>
          <p:nvPr/>
        </p:nvGrpSpPr>
        <p:grpSpPr>
          <a:xfrm rot="1719536">
            <a:off x="2327205" y="4026362"/>
            <a:ext cx="575168" cy="188877"/>
            <a:chOff x="6872640" y="3345236"/>
            <a:chExt cx="575161" cy="188875"/>
          </a:xfrm>
        </p:grpSpPr>
        <p:sp>
          <p:nvSpPr>
            <p:cNvPr id="2106" name="Google Shape;2106;p70"/>
            <p:cNvSpPr/>
            <p:nvPr/>
          </p:nvSpPr>
          <p:spPr>
            <a:xfrm>
              <a:off x="7327202" y="3345236"/>
              <a:ext cx="120600" cy="12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70"/>
          <p:cNvGrpSpPr/>
          <p:nvPr/>
        </p:nvGrpSpPr>
        <p:grpSpPr>
          <a:xfrm>
            <a:off x="1161595" y="2977127"/>
            <a:ext cx="924185" cy="1323604"/>
            <a:chOff x="5116556" y="2401406"/>
            <a:chExt cx="693937" cy="993846"/>
          </a:xfrm>
        </p:grpSpPr>
        <p:sp>
          <p:nvSpPr>
            <p:cNvPr id="2109" name="Google Shape;2109;p70"/>
            <p:cNvSpPr/>
            <p:nvPr/>
          </p:nvSpPr>
          <p:spPr>
            <a:xfrm>
              <a:off x="5116556" y="2401406"/>
              <a:ext cx="693937" cy="993846"/>
            </a:xfrm>
            <a:custGeom>
              <a:avLst/>
              <a:gdLst/>
              <a:ahLst/>
              <a:cxnLst/>
              <a:rect l="l" t="t" r="r" b="b"/>
              <a:pathLst>
                <a:path w="59655" h="85437" extrusionOk="0">
                  <a:moveTo>
                    <a:pt x="1194" y="1"/>
                  </a:moveTo>
                  <a:cubicBezTo>
                    <a:pt x="529" y="1"/>
                    <a:pt x="1" y="548"/>
                    <a:pt x="1" y="1194"/>
                  </a:cubicBezTo>
                  <a:lnTo>
                    <a:pt x="1" y="84224"/>
                  </a:lnTo>
                  <a:cubicBezTo>
                    <a:pt x="1" y="84889"/>
                    <a:pt x="529" y="85436"/>
                    <a:pt x="1194" y="85436"/>
                  </a:cubicBezTo>
                  <a:lnTo>
                    <a:pt x="58463" y="85436"/>
                  </a:lnTo>
                  <a:cubicBezTo>
                    <a:pt x="59128" y="85436"/>
                    <a:pt x="59655" y="84889"/>
                    <a:pt x="59655" y="84224"/>
                  </a:cubicBezTo>
                  <a:lnTo>
                    <a:pt x="59655" y="1194"/>
                  </a:lnTo>
                  <a:cubicBezTo>
                    <a:pt x="59655" y="548"/>
                    <a:pt x="59128" y="1"/>
                    <a:pt x="58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0"/>
            <p:cNvSpPr/>
            <p:nvPr/>
          </p:nvSpPr>
          <p:spPr>
            <a:xfrm>
              <a:off x="5208650" y="2996199"/>
              <a:ext cx="509992" cy="35712"/>
            </a:xfrm>
            <a:custGeom>
              <a:avLst/>
              <a:gdLst/>
              <a:ahLst/>
              <a:cxnLst/>
              <a:rect l="l" t="t" r="r" b="b"/>
              <a:pathLst>
                <a:path w="43842" h="3070" extrusionOk="0">
                  <a:moveTo>
                    <a:pt x="1525" y="1"/>
                  </a:moveTo>
                  <a:cubicBezTo>
                    <a:pt x="684" y="1"/>
                    <a:pt x="1" y="685"/>
                    <a:pt x="1" y="1525"/>
                  </a:cubicBezTo>
                  <a:cubicBezTo>
                    <a:pt x="1" y="2385"/>
                    <a:pt x="684" y="3070"/>
                    <a:pt x="1525" y="3070"/>
                  </a:cubicBezTo>
                  <a:lnTo>
                    <a:pt x="42298" y="3070"/>
                  </a:lnTo>
                  <a:cubicBezTo>
                    <a:pt x="43138" y="3070"/>
                    <a:pt x="43841" y="2385"/>
                    <a:pt x="43841" y="1525"/>
                  </a:cubicBezTo>
                  <a:cubicBezTo>
                    <a:pt x="43841" y="685"/>
                    <a:pt x="43138" y="1"/>
                    <a:pt x="42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0"/>
            <p:cNvSpPr/>
            <p:nvPr/>
          </p:nvSpPr>
          <p:spPr>
            <a:xfrm>
              <a:off x="5208650" y="3268818"/>
              <a:ext cx="242386" cy="35933"/>
            </a:xfrm>
            <a:custGeom>
              <a:avLst/>
              <a:gdLst/>
              <a:ahLst/>
              <a:cxnLst/>
              <a:rect l="l" t="t" r="r" b="b"/>
              <a:pathLst>
                <a:path w="20837" h="3089" extrusionOk="0">
                  <a:moveTo>
                    <a:pt x="1525" y="1"/>
                  </a:moveTo>
                  <a:cubicBezTo>
                    <a:pt x="684" y="1"/>
                    <a:pt x="1" y="684"/>
                    <a:pt x="1" y="1544"/>
                  </a:cubicBezTo>
                  <a:cubicBezTo>
                    <a:pt x="1" y="2385"/>
                    <a:pt x="684" y="3089"/>
                    <a:pt x="1525" y="3089"/>
                  </a:cubicBezTo>
                  <a:lnTo>
                    <a:pt x="19292" y="3089"/>
                  </a:lnTo>
                  <a:cubicBezTo>
                    <a:pt x="20152" y="3089"/>
                    <a:pt x="20837" y="2385"/>
                    <a:pt x="20837" y="1544"/>
                  </a:cubicBezTo>
                  <a:cubicBezTo>
                    <a:pt x="20837" y="684"/>
                    <a:pt x="20152" y="1"/>
                    <a:pt x="19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0"/>
            <p:cNvSpPr/>
            <p:nvPr/>
          </p:nvSpPr>
          <p:spPr>
            <a:xfrm>
              <a:off x="5208650" y="3086932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3"/>
                  </a:cubicBezTo>
                  <a:cubicBezTo>
                    <a:pt x="1" y="2403"/>
                    <a:pt x="684" y="3088"/>
                    <a:pt x="1525" y="3088"/>
                  </a:cubicBezTo>
                  <a:lnTo>
                    <a:pt x="42298" y="3088"/>
                  </a:lnTo>
                  <a:cubicBezTo>
                    <a:pt x="43138" y="3088"/>
                    <a:pt x="43841" y="2403"/>
                    <a:pt x="43841" y="1543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0"/>
            <p:cNvSpPr/>
            <p:nvPr/>
          </p:nvSpPr>
          <p:spPr>
            <a:xfrm>
              <a:off x="5208650" y="3177875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4"/>
                  </a:cubicBezTo>
                  <a:cubicBezTo>
                    <a:pt x="1" y="2404"/>
                    <a:pt x="684" y="3089"/>
                    <a:pt x="1525" y="3089"/>
                  </a:cubicBezTo>
                  <a:lnTo>
                    <a:pt x="42298" y="3089"/>
                  </a:lnTo>
                  <a:cubicBezTo>
                    <a:pt x="43138" y="3089"/>
                    <a:pt x="43841" y="2404"/>
                    <a:pt x="43841" y="1544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0"/>
            <p:cNvSpPr/>
            <p:nvPr/>
          </p:nvSpPr>
          <p:spPr>
            <a:xfrm>
              <a:off x="5147719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0" y="644"/>
                    <a:pt x="0" y="1447"/>
                  </a:cubicBezTo>
                  <a:cubicBezTo>
                    <a:pt x="0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0"/>
            <p:cNvSpPr/>
            <p:nvPr/>
          </p:nvSpPr>
          <p:spPr>
            <a:xfrm>
              <a:off x="5214781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7" y="0"/>
                    <a:pt x="1" y="644"/>
                    <a:pt x="1" y="1447"/>
                  </a:cubicBezTo>
                  <a:cubicBezTo>
                    <a:pt x="1" y="2247"/>
                    <a:pt x="647" y="2893"/>
                    <a:pt x="1447" y="2893"/>
                  </a:cubicBezTo>
                  <a:cubicBezTo>
                    <a:pt x="2249" y="2893"/>
                    <a:pt x="2893" y="2247"/>
                    <a:pt x="2893" y="1447"/>
                  </a:cubicBezTo>
                  <a:cubicBezTo>
                    <a:pt x="2893" y="644"/>
                    <a:pt x="2249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0"/>
            <p:cNvSpPr/>
            <p:nvPr/>
          </p:nvSpPr>
          <p:spPr>
            <a:xfrm>
              <a:off x="5281865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1" y="644"/>
                    <a:pt x="1" y="1447"/>
                  </a:cubicBezTo>
                  <a:cubicBezTo>
                    <a:pt x="1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0"/>
            <p:cNvSpPr/>
            <p:nvPr/>
          </p:nvSpPr>
          <p:spPr>
            <a:xfrm>
              <a:off x="5147719" y="2486904"/>
              <a:ext cx="631633" cy="435881"/>
            </a:xfrm>
            <a:custGeom>
              <a:avLst/>
              <a:gdLst/>
              <a:ahLst/>
              <a:cxnLst/>
              <a:rect l="l" t="t" r="r" b="b"/>
              <a:pathLst>
                <a:path w="54299" h="37471" extrusionOk="0">
                  <a:moveTo>
                    <a:pt x="54260" y="0"/>
                  </a:moveTo>
                  <a:lnTo>
                    <a:pt x="0" y="39"/>
                  </a:lnTo>
                  <a:lnTo>
                    <a:pt x="40" y="37470"/>
                  </a:lnTo>
                  <a:lnTo>
                    <a:pt x="54299" y="37450"/>
                  </a:lnTo>
                  <a:lnTo>
                    <a:pt x="54260" y="0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0"/>
            <p:cNvSpPr/>
            <p:nvPr/>
          </p:nvSpPr>
          <p:spPr>
            <a:xfrm>
              <a:off x="5147940" y="2539425"/>
              <a:ext cx="631412" cy="383361"/>
            </a:xfrm>
            <a:custGeom>
              <a:avLst/>
              <a:gdLst/>
              <a:ahLst/>
              <a:cxnLst/>
              <a:rect l="l" t="t" r="r" b="b"/>
              <a:pathLst>
                <a:path w="54280" h="32956" extrusionOk="0">
                  <a:moveTo>
                    <a:pt x="11592" y="1"/>
                  </a:moveTo>
                  <a:lnTo>
                    <a:pt x="0" y="12197"/>
                  </a:lnTo>
                  <a:lnTo>
                    <a:pt x="21" y="32955"/>
                  </a:lnTo>
                  <a:lnTo>
                    <a:pt x="54280" y="32935"/>
                  </a:lnTo>
                  <a:lnTo>
                    <a:pt x="54280" y="22927"/>
                  </a:lnTo>
                  <a:lnTo>
                    <a:pt x="46285" y="14523"/>
                  </a:lnTo>
                  <a:lnTo>
                    <a:pt x="35847" y="25507"/>
                  </a:lnTo>
                  <a:lnTo>
                    <a:pt x="34968" y="24569"/>
                  </a:lnTo>
                  <a:lnTo>
                    <a:pt x="11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0"/>
            <p:cNvSpPr/>
            <p:nvPr/>
          </p:nvSpPr>
          <p:spPr>
            <a:xfrm>
              <a:off x="5494903" y="2571717"/>
              <a:ext cx="132785" cy="132797"/>
            </a:xfrm>
            <a:custGeom>
              <a:avLst/>
              <a:gdLst/>
              <a:ahLst/>
              <a:cxnLst/>
              <a:rect l="l" t="t" r="r" b="b"/>
              <a:pathLst>
                <a:path w="11415" h="11416" extrusionOk="0">
                  <a:moveTo>
                    <a:pt x="5707" y="0"/>
                  </a:moveTo>
                  <a:cubicBezTo>
                    <a:pt x="2561" y="0"/>
                    <a:pt x="0" y="2560"/>
                    <a:pt x="0" y="5708"/>
                  </a:cubicBezTo>
                  <a:cubicBezTo>
                    <a:pt x="0" y="8854"/>
                    <a:pt x="2561" y="11415"/>
                    <a:pt x="5707" y="11415"/>
                  </a:cubicBezTo>
                  <a:cubicBezTo>
                    <a:pt x="8855" y="11415"/>
                    <a:pt x="11415" y="8854"/>
                    <a:pt x="11415" y="5708"/>
                  </a:cubicBezTo>
                  <a:cubicBezTo>
                    <a:pt x="11415" y="2560"/>
                    <a:pt x="8855" y="0"/>
                    <a:pt x="5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0" name="Google Shape;2120;p70"/>
          <p:cNvGrpSpPr/>
          <p:nvPr/>
        </p:nvGrpSpPr>
        <p:grpSpPr>
          <a:xfrm>
            <a:off x="801762" y="3909841"/>
            <a:ext cx="994974" cy="421912"/>
            <a:chOff x="3011608" y="3219926"/>
            <a:chExt cx="566840" cy="240351"/>
          </a:xfrm>
        </p:grpSpPr>
        <p:sp>
          <p:nvSpPr>
            <p:cNvPr id="2121" name="Google Shape;2121;p70"/>
            <p:cNvSpPr/>
            <p:nvPr/>
          </p:nvSpPr>
          <p:spPr>
            <a:xfrm>
              <a:off x="3386082" y="3235619"/>
              <a:ext cx="60710" cy="6071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1"/>
                  </a:moveTo>
                  <a:cubicBezTo>
                    <a:pt x="1173" y="1"/>
                    <a:pt x="1" y="1153"/>
                    <a:pt x="1" y="2600"/>
                  </a:cubicBezTo>
                  <a:cubicBezTo>
                    <a:pt x="1" y="4046"/>
                    <a:pt x="1173" y="5219"/>
                    <a:pt x="2600" y="5219"/>
                  </a:cubicBezTo>
                  <a:cubicBezTo>
                    <a:pt x="4046" y="5219"/>
                    <a:pt x="5219" y="4046"/>
                    <a:pt x="5219" y="2600"/>
                  </a:cubicBezTo>
                  <a:cubicBezTo>
                    <a:pt x="5219" y="1153"/>
                    <a:pt x="4046" y="1"/>
                    <a:pt x="2600" y="1"/>
                  </a:cubicBezTo>
                  <a:close/>
                </a:path>
              </a:pathLst>
            </a:custGeom>
            <a:solidFill>
              <a:srgbClr val="C7A2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0"/>
            <p:cNvSpPr/>
            <p:nvPr/>
          </p:nvSpPr>
          <p:spPr>
            <a:xfrm>
              <a:off x="3011608" y="3291106"/>
              <a:ext cx="566840" cy="169171"/>
            </a:xfrm>
            <a:custGeom>
              <a:avLst/>
              <a:gdLst/>
              <a:ahLst/>
              <a:cxnLst/>
              <a:rect l="l" t="t" r="r" b="b"/>
              <a:pathLst>
                <a:path w="48729" h="14543" extrusionOk="0">
                  <a:moveTo>
                    <a:pt x="0" y="0"/>
                  </a:moveTo>
                  <a:lnTo>
                    <a:pt x="0" y="11688"/>
                  </a:lnTo>
                  <a:cubicBezTo>
                    <a:pt x="0" y="13271"/>
                    <a:pt x="1271" y="14542"/>
                    <a:pt x="2854" y="14542"/>
                  </a:cubicBezTo>
                  <a:lnTo>
                    <a:pt x="45875" y="14542"/>
                  </a:lnTo>
                  <a:cubicBezTo>
                    <a:pt x="47438" y="14542"/>
                    <a:pt x="48728" y="13271"/>
                    <a:pt x="48728" y="11688"/>
                  </a:cubicBezTo>
                  <a:lnTo>
                    <a:pt x="48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0"/>
            <p:cNvSpPr/>
            <p:nvPr/>
          </p:nvSpPr>
          <p:spPr>
            <a:xfrm>
              <a:off x="3011608" y="3219926"/>
              <a:ext cx="566840" cy="71191"/>
            </a:xfrm>
            <a:custGeom>
              <a:avLst/>
              <a:gdLst/>
              <a:ahLst/>
              <a:cxnLst/>
              <a:rect l="l" t="t" r="r" b="b"/>
              <a:pathLst>
                <a:path w="48729" h="6120" extrusionOk="0">
                  <a:moveTo>
                    <a:pt x="2854" y="1"/>
                  </a:moveTo>
                  <a:cubicBezTo>
                    <a:pt x="1271" y="1"/>
                    <a:pt x="0" y="1291"/>
                    <a:pt x="0" y="2854"/>
                  </a:cubicBezTo>
                  <a:lnTo>
                    <a:pt x="0" y="6119"/>
                  </a:lnTo>
                  <a:lnTo>
                    <a:pt x="48728" y="6119"/>
                  </a:lnTo>
                  <a:lnTo>
                    <a:pt x="48728" y="2854"/>
                  </a:lnTo>
                  <a:cubicBezTo>
                    <a:pt x="48728" y="1291"/>
                    <a:pt x="47438" y="1"/>
                    <a:pt x="45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0"/>
            <p:cNvSpPr/>
            <p:nvPr/>
          </p:nvSpPr>
          <p:spPr>
            <a:xfrm>
              <a:off x="3055044" y="3242901"/>
              <a:ext cx="22509" cy="22509"/>
            </a:xfrm>
            <a:custGeom>
              <a:avLst/>
              <a:gdLst/>
              <a:ahLst/>
              <a:cxnLst/>
              <a:rect l="l" t="t" r="r" b="b"/>
              <a:pathLst>
                <a:path w="1935" h="1935" extrusionOk="0">
                  <a:moveTo>
                    <a:pt x="977" y="0"/>
                  </a:moveTo>
                  <a:cubicBezTo>
                    <a:pt x="430" y="0"/>
                    <a:pt x="0" y="430"/>
                    <a:pt x="0" y="978"/>
                  </a:cubicBezTo>
                  <a:cubicBezTo>
                    <a:pt x="0" y="1505"/>
                    <a:pt x="430" y="1935"/>
                    <a:pt x="977" y="1935"/>
                  </a:cubicBezTo>
                  <a:cubicBezTo>
                    <a:pt x="1504" y="1935"/>
                    <a:pt x="1934" y="1505"/>
                    <a:pt x="1934" y="978"/>
                  </a:cubicBezTo>
                  <a:cubicBezTo>
                    <a:pt x="1934" y="430"/>
                    <a:pt x="1504" y="0"/>
                    <a:pt x="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0"/>
            <p:cNvSpPr/>
            <p:nvPr/>
          </p:nvSpPr>
          <p:spPr>
            <a:xfrm>
              <a:off x="3104145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7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7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0"/>
            <p:cNvSpPr/>
            <p:nvPr/>
          </p:nvSpPr>
          <p:spPr>
            <a:xfrm>
              <a:off x="3153257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5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5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0"/>
            <p:cNvSpPr/>
            <p:nvPr/>
          </p:nvSpPr>
          <p:spPr>
            <a:xfrm>
              <a:off x="3072318" y="3331575"/>
              <a:ext cx="86872" cy="86627"/>
            </a:xfrm>
            <a:custGeom>
              <a:avLst/>
              <a:gdLst/>
              <a:ahLst/>
              <a:cxnLst/>
              <a:rect l="l" t="t" r="r" b="b"/>
              <a:pathLst>
                <a:path w="7468" h="7447" extrusionOk="0">
                  <a:moveTo>
                    <a:pt x="3733" y="0"/>
                  </a:moveTo>
                  <a:cubicBezTo>
                    <a:pt x="1681" y="0"/>
                    <a:pt x="1" y="1661"/>
                    <a:pt x="1" y="3714"/>
                  </a:cubicBezTo>
                  <a:cubicBezTo>
                    <a:pt x="1" y="5786"/>
                    <a:pt x="1681" y="7446"/>
                    <a:pt x="3733" y="7446"/>
                  </a:cubicBezTo>
                  <a:cubicBezTo>
                    <a:pt x="5805" y="7446"/>
                    <a:pt x="7467" y="5786"/>
                    <a:pt x="7467" y="3714"/>
                  </a:cubicBezTo>
                  <a:cubicBezTo>
                    <a:pt x="7467" y="1661"/>
                    <a:pt x="5805" y="0"/>
                    <a:pt x="3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0"/>
            <p:cNvSpPr/>
            <p:nvPr/>
          </p:nvSpPr>
          <p:spPr>
            <a:xfrm>
              <a:off x="3197135" y="3342940"/>
              <a:ext cx="304923" cy="20020"/>
            </a:xfrm>
            <a:custGeom>
              <a:avLst/>
              <a:gdLst/>
              <a:ahLst/>
              <a:cxnLst/>
              <a:rect l="l" t="t" r="r" b="b"/>
              <a:pathLst>
                <a:path w="26213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8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25410" y="1721"/>
                  </a:lnTo>
                  <a:cubicBezTo>
                    <a:pt x="25840" y="1721"/>
                    <a:pt x="26212" y="1369"/>
                    <a:pt x="26212" y="918"/>
                  </a:cubicBezTo>
                  <a:lnTo>
                    <a:pt x="26212" y="801"/>
                  </a:lnTo>
                  <a:cubicBezTo>
                    <a:pt x="26212" y="352"/>
                    <a:pt x="25840" y="1"/>
                    <a:pt x="25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0"/>
            <p:cNvSpPr/>
            <p:nvPr/>
          </p:nvSpPr>
          <p:spPr>
            <a:xfrm>
              <a:off x="3197135" y="3392960"/>
              <a:ext cx="169858" cy="20020"/>
            </a:xfrm>
            <a:custGeom>
              <a:avLst/>
              <a:gdLst/>
              <a:ahLst/>
              <a:cxnLst/>
              <a:rect l="l" t="t" r="r" b="b"/>
              <a:pathLst>
                <a:path w="14602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9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13820" y="1721"/>
                  </a:lnTo>
                  <a:cubicBezTo>
                    <a:pt x="14250" y="1721"/>
                    <a:pt x="14602" y="1369"/>
                    <a:pt x="14602" y="919"/>
                  </a:cubicBezTo>
                  <a:lnTo>
                    <a:pt x="14602" y="801"/>
                  </a:lnTo>
                  <a:cubicBezTo>
                    <a:pt x="14602" y="352"/>
                    <a:pt x="14250" y="1"/>
                    <a:pt x="13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0"/>
            <p:cNvSpPr/>
            <p:nvPr/>
          </p:nvSpPr>
          <p:spPr>
            <a:xfrm>
              <a:off x="3387454" y="3392960"/>
              <a:ext cx="48659" cy="20020"/>
            </a:xfrm>
            <a:custGeom>
              <a:avLst/>
              <a:gdLst/>
              <a:ahLst/>
              <a:cxnLst/>
              <a:rect l="l" t="t" r="r" b="b"/>
              <a:pathLst>
                <a:path w="4183" h="1721" extrusionOk="0">
                  <a:moveTo>
                    <a:pt x="860" y="1"/>
                  </a:moveTo>
                  <a:cubicBezTo>
                    <a:pt x="371" y="1"/>
                    <a:pt x="0" y="392"/>
                    <a:pt x="0" y="861"/>
                  </a:cubicBezTo>
                  <a:cubicBezTo>
                    <a:pt x="0" y="1330"/>
                    <a:pt x="371" y="1721"/>
                    <a:pt x="860" y="1721"/>
                  </a:cubicBezTo>
                  <a:lnTo>
                    <a:pt x="3323" y="1721"/>
                  </a:lnTo>
                  <a:cubicBezTo>
                    <a:pt x="3792" y="1721"/>
                    <a:pt x="4183" y="1330"/>
                    <a:pt x="4183" y="861"/>
                  </a:cubicBezTo>
                  <a:cubicBezTo>
                    <a:pt x="4183" y="392"/>
                    <a:pt x="3792" y="1"/>
                    <a:pt x="3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70"/>
          <p:cNvGrpSpPr/>
          <p:nvPr/>
        </p:nvGrpSpPr>
        <p:grpSpPr>
          <a:xfrm>
            <a:off x="844075" y="1297075"/>
            <a:ext cx="1889100" cy="146100"/>
            <a:chOff x="2432300" y="1490925"/>
            <a:chExt cx="1889100" cy="146100"/>
          </a:xfrm>
        </p:grpSpPr>
        <p:sp>
          <p:nvSpPr>
            <p:cNvPr id="2132" name="Google Shape;2132;p70"/>
            <p:cNvSpPr/>
            <p:nvPr/>
          </p:nvSpPr>
          <p:spPr>
            <a:xfrm>
              <a:off x="2432300" y="1490925"/>
              <a:ext cx="1889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3" name="Google Shape;2133;p70"/>
            <p:cNvGrpSpPr/>
            <p:nvPr/>
          </p:nvGrpSpPr>
          <p:grpSpPr>
            <a:xfrm rot="10800000" flipH="1">
              <a:off x="2497649" y="1516972"/>
              <a:ext cx="429322" cy="93999"/>
              <a:chOff x="5795037" y="809024"/>
              <a:chExt cx="431653" cy="94500"/>
            </a:xfrm>
          </p:grpSpPr>
          <p:sp>
            <p:nvSpPr>
              <p:cNvPr id="2134" name="Google Shape;2134;p70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7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70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0" name="Google Shape;2090;p70"/>
          <p:cNvSpPr txBox="1">
            <a:spLocks noGrp="1"/>
          </p:cNvSpPr>
          <p:nvPr>
            <p:ph type="title"/>
          </p:nvPr>
        </p:nvSpPr>
        <p:spPr>
          <a:xfrm>
            <a:off x="1438030" y="1366890"/>
            <a:ext cx="6267660" cy="25331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/>
              <a:t>Results</a:t>
            </a:r>
            <a:br>
              <a:rPr lang="en-US" sz="4800"/>
            </a:br>
            <a:br>
              <a:rPr lang="en-CN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N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  <a:b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38236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58B92E-7759-39EC-F9E3-0A2C349CE96D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solidFill>
                  <a:srgbClr val="F1F0FF"/>
                </a:solidFill>
                <a:latin typeface="Montserrat"/>
              </a:rPr>
              <a:t>Results</a:t>
            </a:r>
            <a:endParaRPr lang="en-CN" sz="2500"/>
          </a:p>
        </p:txBody>
      </p:sp>
      <p:sp>
        <p:nvSpPr>
          <p:cNvPr id="6" name="Google Shape;872;p48">
            <a:extLst>
              <a:ext uri="{FF2B5EF4-FFF2-40B4-BE49-F238E27FC236}">
                <a16:creationId xmlns:a16="http://schemas.microsoft.com/office/drawing/2014/main" id="{4EF779B6-E932-CC31-18C7-AF7414221938}"/>
              </a:ext>
            </a:extLst>
          </p:cNvPr>
          <p:cNvSpPr/>
          <p:nvPr/>
        </p:nvSpPr>
        <p:spPr>
          <a:xfrm>
            <a:off x="1928440" y="796171"/>
            <a:ext cx="1498153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Montserrat"/>
              </a:rPr>
              <a:t>Model Comparisons</a:t>
            </a:r>
            <a:endParaRPr lang="en-US" sz="9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5" name="Google Shape;1706;p64">
            <a:extLst>
              <a:ext uri="{FF2B5EF4-FFF2-40B4-BE49-F238E27FC236}">
                <a16:creationId xmlns:a16="http://schemas.microsoft.com/office/drawing/2014/main" id="{0ED0ED6E-4E5B-D5D4-F359-54DB4F8EF4CE}"/>
              </a:ext>
            </a:extLst>
          </p:cNvPr>
          <p:cNvSpPr/>
          <p:nvPr/>
        </p:nvSpPr>
        <p:spPr>
          <a:xfrm>
            <a:off x="411618" y="1273225"/>
            <a:ext cx="5613783" cy="3194626"/>
          </a:xfrm>
          <a:prstGeom prst="roundRect">
            <a:avLst>
              <a:gd name="adj" fmla="val 6068"/>
            </a:avLst>
          </a:prstGeom>
          <a:solidFill>
            <a:schemeClr val="lt1"/>
          </a:solidFill>
          <a:ln>
            <a:noFill/>
          </a:ln>
          <a:effectLst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18;p64">
            <a:extLst>
              <a:ext uri="{FF2B5EF4-FFF2-40B4-BE49-F238E27FC236}">
                <a16:creationId xmlns:a16="http://schemas.microsoft.com/office/drawing/2014/main" id="{87CA3C09-657F-7CCE-3DFF-0B18D00CDD9F}"/>
              </a:ext>
            </a:extLst>
          </p:cNvPr>
          <p:cNvSpPr/>
          <p:nvPr/>
        </p:nvSpPr>
        <p:spPr>
          <a:xfrm>
            <a:off x="639901" y="1380726"/>
            <a:ext cx="5246764" cy="27503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Google Shape;1720;p64">
            <a:extLst>
              <a:ext uri="{FF2B5EF4-FFF2-40B4-BE49-F238E27FC236}">
                <a16:creationId xmlns:a16="http://schemas.microsoft.com/office/drawing/2014/main" id="{B9715298-147D-85B8-CA8B-577C307C9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992975"/>
              </p:ext>
            </p:extLst>
          </p:nvPr>
        </p:nvGraphicFramePr>
        <p:xfrm>
          <a:off x="532694" y="1330276"/>
          <a:ext cx="5301179" cy="2985700"/>
        </p:xfrm>
        <a:graphic>
          <a:graphicData uri="http://schemas.openxmlformats.org/drawingml/2006/table">
            <a:tbl>
              <a:tblPr>
                <a:noFill/>
                <a:tableStyleId>{10FC9A29-F8A9-4484-9256-EBA99D07A041}</a:tableStyleId>
              </a:tblPr>
              <a:tblGrid>
                <a:gridCol w="1475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5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MAPE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MAE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</a:rPr>
                        <a:t>SARIMA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5.182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864.76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634.87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N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STL + ARIMA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7.231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1176.074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899.151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131650"/>
                  </a:ext>
                </a:extLst>
              </a:tr>
              <a:tr h="4036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PROPHET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8.91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1248.14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1062.43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5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LSTM (Uni)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6.37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1006.93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786.57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217473"/>
                  </a:ext>
                </a:extLst>
              </a:tr>
              <a:tr h="3909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LSTM (Multi)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8.24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2521.76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1040.48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126327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GRU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</a:t>
                      </a: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10.98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</a:t>
                      </a: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203132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CNN</a:t>
                      </a:r>
                      <a:endParaRPr sz="11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11.39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187.77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874.87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298908"/>
                  </a:ext>
                </a:extLst>
              </a:tr>
            </a:tbl>
          </a:graphicData>
        </a:graphic>
      </p:graphicFrame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6427E56B-409E-B861-73AF-A2D32E132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7796" y="1770438"/>
            <a:ext cx="217408" cy="217408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A309D1E1-30AA-E150-0EE4-96F853845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5945" y="1777911"/>
            <a:ext cx="217408" cy="217408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9DE0FF0-A4CA-DACB-E2C6-DE18A3A2E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8535" y="1770734"/>
            <a:ext cx="217408" cy="217408"/>
          </a:xfrm>
          <a:prstGeom prst="rect">
            <a:avLst/>
          </a:prstGeom>
        </p:spPr>
      </p:pic>
      <p:sp>
        <p:nvSpPr>
          <p:cNvPr id="13" name="Google Shape;687;p44">
            <a:extLst>
              <a:ext uri="{FF2B5EF4-FFF2-40B4-BE49-F238E27FC236}">
                <a16:creationId xmlns:a16="http://schemas.microsoft.com/office/drawing/2014/main" id="{A67CAEFB-5F2D-29AC-AD3A-DF4266FE985E}"/>
              </a:ext>
            </a:extLst>
          </p:cNvPr>
          <p:cNvSpPr/>
          <p:nvPr/>
        </p:nvSpPr>
        <p:spPr>
          <a:xfrm>
            <a:off x="6279437" y="1983660"/>
            <a:ext cx="2444185" cy="1441443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88;p44">
            <a:extLst>
              <a:ext uri="{FF2B5EF4-FFF2-40B4-BE49-F238E27FC236}">
                <a16:creationId xmlns:a16="http://schemas.microsoft.com/office/drawing/2014/main" id="{7E5AAC3C-2ACE-0DA7-54A1-9F2C5FD3FB14}"/>
              </a:ext>
            </a:extLst>
          </p:cNvPr>
          <p:cNvSpPr txBox="1">
            <a:spLocks/>
          </p:cNvSpPr>
          <p:nvPr/>
        </p:nvSpPr>
        <p:spPr>
          <a:xfrm>
            <a:off x="1056805" y="1730579"/>
            <a:ext cx="6942301" cy="2069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9D4E2-E8D5-0D9E-35FD-23DDE9482673}"/>
              </a:ext>
            </a:extLst>
          </p:cNvPr>
          <p:cNvSpPr txBox="1"/>
          <p:nvPr/>
        </p:nvSpPr>
        <p:spPr>
          <a:xfrm>
            <a:off x="6324378" y="2056579"/>
            <a:ext cx="23543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across all the models using the metrics MAPE, RMSE, and MAE, we found that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SARIMA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has the best performance overall.</a:t>
            </a:r>
          </a:p>
        </p:txBody>
      </p:sp>
    </p:spTree>
    <p:extLst>
      <p:ext uri="{BB962C8B-B14F-4D97-AF65-F5344CB8AC3E}">
        <p14:creationId xmlns:p14="http://schemas.microsoft.com/office/powerpoint/2010/main" val="41807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58B92E-7759-39EC-F9E3-0A2C349CE96D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500" b="1">
                <a:solidFill>
                  <a:srgbClr val="F1F0FF"/>
                </a:solidFill>
                <a:latin typeface="Montserrat"/>
              </a:rPr>
              <a:t>Future Works</a:t>
            </a:r>
            <a:endParaRPr lang="en-CN" sz="2500"/>
          </a:p>
        </p:txBody>
      </p:sp>
      <p:sp>
        <p:nvSpPr>
          <p:cNvPr id="5" name="Google Shape;1706;p64">
            <a:extLst>
              <a:ext uri="{FF2B5EF4-FFF2-40B4-BE49-F238E27FC236}">
                <a16:creationId xmlns:a16="http://schemas.microsoft.com/office/drawing/2014/main" id="{0ED0ED6E-4E5B-D5D4-F359-54DB4F8EF4CE}"/>
              </a:ext>
            </a:extLst>
          </p:cNvPr>
          <p:cNvSpPr/>
          <p:nvPr/>
        </p:nvSpPr>
        <p:spPr>
          <a:xfrm>
            <a:off x="1426916" y="1497893"/>
            <a:ext cx="5613783" cy="2811599"/>
          </a:xfrm>
          <a:prstGeom prst="roundRect">
            <a:avLst>
              <a:gd name="adj" fmla="val 6068"/>
            </a:avLst>
          </a:prstGeom>
          <a:solidFill>
            <a:schemeClr val="lt1"/>
          </a:solidFill>
          <a:ln>
            <a:noFill/>
          </a:ln>
          <a:effectLst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88;p44">
            <a:extLst>
              <a:ext uri="{FF2B5EF4-FFF2-40B4-BE49-F238E27FC236}">
                <a16:creationId xmlns:a16="http://schemas.microsoft.com/office/drawing/2014/main" id="{7E5AAC3C-2ACE-0DA7-54A1-9F2C5FD3FB14}"/>
              </a:ext>
            </a:extLst>
          </p:cNvPr>
          <p:cNvSpPr txBox="1">
            <a:spLocks/>
          </p:cNvSpPr>
          <p:nvPr/>
        </p:nvSpPr>
        <p:spPr>
          <a:xfrm>
            <a:off x="1056805" y="1730579"/>
            <a:ext cx="6942301" cy="2069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9D4E2-E8D5-0D9E-35FD-23DDE9482673}"/>
              </a:ext>
            </a:extLst>
          </p:cNvPr>
          <p:cNvSpPr txBox="1"/>
          <p:nvPr/>
        </p:nvSpPr>
        <p:spPr>
          <a:xfrm>
            <a:off x="1756261" y="1631836"/>
            <a:ext cx="4594720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explore correlations among different domains</a:t>
            </a:r>
          </a:p>
          <a:p>
            <a:pPr marL="171450" indent="-171450">
              <a:buClr>
                <a:schemeClr val="tx1"/>
              </a:buClr>
              <a:buFont typeface="Wingdings" pitchFamily="2" charset="2"/>
              <a:buChar char="§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whether different branches from the same topic has effect on the main page</a:t>
            </a:r>
          </a:p>
          <a:p>
            <a:pPr marL="171450" indent="-171450">
              <a:buClr>
                <a:schemeClr val="tx1"/>
              </a:buClr>
              <a:buFont typeface="Wingdings" pitchFamily="2" charset="2"/>
              <a:buChar char="§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Preform forecast on other topics and their domains  </a:t>
            </a:r>
          </a:p>
          <a:p>
            <a:pPr marL="171450" indent="-171450">
              <a:buClr>
                <a:schemeClr val="tx1"/>
              </a:buClr>
              <a:buFont typeface="Wingdings" pitchFamily="2" charset="2"/>
              <a:buChar char="§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 deep learning models' parameters  to find the better result, such as using batch normalization, learning rate schedule, K-fold cross validation</a:t>
            </a:r>
          </a:p>
          <a:p>
            <a:pPr marL="171450" indent="-171450">
              <a:buClr>
                <a:schemeClr val="tx1"/>
              </a:buClr>
              <a:buFont typeface="Wingdings" pitchFamily="2" charset="2"/>
              <a:buChar char="§"/>
            </a:pP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GluonTS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pretrained model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80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315;p75">
            <a:extLst>
              <a:ext uri="{FF2B5EF4-FFF2-40B4-BE49-F238E27FC236}">
                <a16:creationId xmlns:a16="http://schemas.microsoft.com/office/drawing/2014/main" id="{2C277C0D-4162-D8AD-F1E5-D5104695E4C8}"/>
              </a:ext>
            </a:extLst>
          </p:cNvPr>
          <p:cNvGrpSpPr/>
          <p:nvPr/>
        </p:nvGrpSpPr>
        <p:grpSpPr>
          <a:xfrm>
            <a:off x="4401048" y="1243564"/>
            <a:ext cx="3628999" cy="2848200"/>
            <a:chOff x="4331274" y="1329001"/>
            <a:chExt cx="3628999" cy="2848200"/>
          </a:xfrm>
        </p:grpSpPr>
        <p:grpSp>
          <p:nvGrpSpPr>
            <p:cNvPr id="4" name="Google Shape;2316;p75">
              <a:extLst>
                <a:ext uri="{FF2B5EF4-FFF2-40B4-BE49-F238E27FC236}">
                  <a16:creationId xmlns:a16="http://schemas.microsoft.com/office/drawing/2014/main" id="{871D7B39-21BD-F4FB-1DC6-DE84E465DF30}"/>
                </a:ext>
              </a:extLst>
            </p:cNvPr>
            <p:cNvGrpSpPr/>
            <p:nvPr/>
          </p:nvGrpSpPr>
          <p:grpSpPr>
            <a:xfrm rot="5400000" flipH="1">
              <a:off x="5234996" y="2541645"/>
              <a:ext cx="801000" cy="801000"/>
              <a:chOff x="5372267" y="434783"/>
              <a:chExt cx="801000" cy="801000"/>
            </a:xfrm>
          </p:grpSpPr>
          <p:sp>
            <p:nvSpPr>
              <p:cNvPr id="44" name="Google Shape;2317;p75">
                <a:extLst>
                  <a:ext uri="{FF2B5EF4-FFF2-40B4-BE49-F238E27FC236}">
                    <a16:creationId xmlns:a16="http://schemas.microsoft.com/office/drawing/2014/main" id="{57D4C121-8CE4-1388-3DE5-0E561AA54B6C}"/>
                  </a:ext>
                </a:extLst>
              </p:cNvPr>
              <p:cNvSpPr/>
              <p:nvPr/>
            </p:nvSpPr>
            <p:spPr>
              <a:xfrm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318;p75">
                <a:extLst>
                  <a:ext uri="{FF2B5EF4-FFF2-40B4-BE49-F238E27FC236}">
                    <a16:creationId xmlns:a16="http://schemas.microsoft.com/office/drawing/2014/main" id="{98D6ABF1-8DF8-2908-B603-45F3583E6E7F}"/>
                  </a:ext>
                </a:extLst>
              </p:cNvPr>
              <p:cNvSpPr/>
              <p:nvPr/>
            </p:nvSpPr>
            <p:spPr>
              <a:xfrm rot="10800000" flipH="1">
                <a:off x="5372267" y="434783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2319;p75">
              <a:extLst>
                <a:ext uri="{FF2B5EF4-FFF2-40B4-BE49-F238E27FC236}">
                  <a16:creationId xmlns:a16="http://schemas.microsoft.com/office/drawing/2014/main" id="{B80024D5-6AAF-3C13-412E-8705085469AA}"/>
                </a:ext>
              </a:extLst>
            </p:cNvPr>
            <p:cNvSpPr/>
            <p:nvPr/>
          </p:nvSpPr>
          <p:spPr>
            <a:xfrm rot="-430288" flipH="1">
              <a:off x="5768217" y="2126655"/>
              <a:ext cx="542144" cy="1716950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320;p75">
              <a:extLst>
                <a:ext uri="{FF2B5EF4-FFF2-40B4-BE49-F238E27FC236}">
                  <a16:creationId xmlns:a16="http://schemas.microsoft.com/office/drawing/2014/main" id="{9BD106D8-3EB5-FB11-D21C-F3E4B01985DA}"/>
                </a:ext>
              </a:extLst>
            </p:cNvPr>
            <p:cNvGrpSpPr/>
            <p:nvPr/>
          </p:nvGrpSpPr>
          <p:grpSpPr>
            <a:xfrm flipH="1">
              <a:off x="5061739" y="1452317"/>
              <a:ext cx="627083" cy="436814"/>
              <a:chOff x="5779976" y="1418876"/>
              <a:chExt cx="421200" cy="293400"/>
            </a:xfrm>
          </p:grpSpPr>
          <p:sp>
            <p:nvSpPr>
              <p:cNvPr id="42" name="Google Shape;2321;p75">
                <a:extLst>
                  <a:ext uri="{FF2B5EF4-FFF2-40B4-BE49-F238E27FC236}">
                    <a16:creationId xmlns:a16="http://schemas.microsoft.com/office/drawing/2014/main" id="{0DFB1D6D-6143-73A9-D5CC-1EE3E5388D2D}"/>
                  </a:ext>
                </a:extLst>
              </p:cNvPr>
              <p:cNvSpPr/>
              <p:nvPr/>
            </p:nvSpPr>
            <p:spPr>
              <a:xfrm>
                <a:off x="5779976" y="1418876"/>
                <a:ext cx="421200" cy="293400"/>
              </a:xfrm>
              <a:prstGeom prst="wedgeRoundRectCallout">
                <a:avLst>
                  <a:gd name="adj1" fmla="val -17374"/>
                  <a:gd name="adj2" fmla="val 73101"/>
                  <a:gd name="adj3" fmla="val 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322;p75">
                <a:extLst>
                  <a:ext uri="{FF2B5EF4-FFF2-40B4-BE49-F238E27FC236}">
                    <a16:creationId xmlns:a16="http://schemas.microsoft.com/office/drawing/2014/main" id="{B8A44A1F-59AB-2192-8B74-B1754995DFAB}"/>
                  </a:ext>
                </a:extLst>
              </p:cNvPr>
              <p:cNvSpPr/>
              <p:nvPr/>
            </p:nvSpPr>
            <p:spPr>
              <a:xfrm>
                <a:off x="5908478" y="1501513"/>
                <a:ext cx="157557" cy="139114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7017" extrusionOk="0">
                    <a:moveTo>
                      <a:pt x="5119" y="1"/>
                    </a:moveTo>
                    <a:cubicBezTo>
                      <a:pt x="2198" y="1"/>
                      <a:pt x="0" y="2389"/>
                      <a:pt x="0" y="5554"/>
                    </a:cubicBezTo>
                    <a:cubicBezTo>
                      <a:pt x="0" y="8974"/>
                      <a:pt x="2744" y="11311"/>
                      <a:pt x="6902" y="14855"/>
                    </a:cubicBezTo>
                    <a:cubicBezTo>
                      <a:pt x="7607" y="15458"/>
                      <a:pt x="8408" y="16138"/>
                      <a:pt x="9239" y="16867"/>
                    </a:cubicBezTo>
                    <a:cubicBezTo>
                      <a:pt x="9352" y="16966"/>
                      <a:pt x="9493" y="17016"/>
                      <a:pt x="9635" y="17016"/>
                    </a:cubicBezTo>
                    <a:cubicBezTo>
                      <a:pt x="9776" y="17016"/>
                      <a:pt x="9918" y="16966"/>
                      <a:pt x="10031" y="16867"/>
                    </a:cubicBezTo>
                    <a:cubicBezTo>
                      <a:pt x="10862" y="16138"/>
                      <a:pt x="11663" y="15458"/>
                      <a:pt x="12370" y="14855"/>
                    </a:cubicBezTo>
                    <a:cubicBezTo>
                      <a:pt x="16526" y="11314"/>
                      <a:pt x="19272" y="8974"/>
                      <a:pt x="19272" y="5554"/>
                    </a:cubicBezTo>
                    <a:cubicBezTo>
                      <a:pt x="19272" y="2389"/>
                      <a:pt x="17071" y="1"/>
                      <a:pt x="14153" y="1"/>
                    </a:cubicBezTo>
                    <a:cubicBezTo>
                      <a:pt x="13105" y="1"/>
                      <a:pt x="12148" y="332"/>
                      <a:pt x="11301" y="986"/>
                    </a:cubicBezTo>
                    <a:cubicBezTo>
                      <a:pt x="10491" y="1612"/>
                      <a:pt x="9952" y="2410"/>
                      <a:pt x="9636" y="2991"/>
                    </a:cubicBezTo>
                    <a:cubicBezTo>
                      <a:pt x="9317" y="2410"/>
                      <a:pt x="8778" y="1612"/>
                      <a:pt x="7968" y="986"/>
                    </a:cubicBezTo>
                    <a:cubicBezTo>
                      <a:pt x="7122" y="332"/>
                      <a:pt x="6164" y="1"/>
                      <a:pt x="5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8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7" name="Google Shape;2323;p75">
              <a:extLst>
                <a:ext uri="{FF2B5EF4-FFF2-40B4-BE49-F238E27FC236}">
                  <a16:creationId xmlns:a16="http://schemas.microsoft.com/office/drawing/2014/main" id="{9FE1BFA1-5FFB-8744-E347-4FC7C8E4C472}"/>
                </a:ext>
              </a:extLst>
            </p:cNvPr>
            <p:cNvSpPr/>
            <p:nvPr/>
          </p:nvSpPr>
          <p:spPr>
            <a:xfrm>
              <a:off x="6282673" y="1329001"/>
              <a:ext cx="1677600" cy="2848200"/>
            </a:xfrm>
            <a:prstGeom prst="roundRect">
              <a:avLst>
                <a:gd name="adj" fmla="val 10049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6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24;p75">
              <a:extLst>
                <a:ext uri="{FF2B5EF4-FFF2-40B4-BE49-F238E27FC236}">
                  <a16:creationId xmlns:a16="http://schemas.microsoft.com/office/drawing/2014/main" id="{47EDF9F7-37C7-8612-767A-9B50411B2DA9}"/>
                </a:ext>
              </a:extLst>
            </p:cNvPr>
            <p:cNvSpPr/>
            <p:nvPr/>
          </p:nvSpPr>
          <p:spPr>
            <a:xfrm>
              <a:off x="6331650" y="1860175"/>
              <a:ext cx="1577700" cy="2260500"/>
            </a:xfrm>
            <a:prstGeom prst="roundRect">
              <a:avLst>
                <a:gd name="adj" fmla="val 3424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6000"/>
                </a:schemeClr>
              </a:outerShdw>
              <a:reflection stA="7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25;p75">
              <a:extLst>
                <a:ext uri="{FF2B5EF4-FFF2-40B4-BE49-F238E27FC236}">
                  <a16:creationId xmlns:a16="http://schemas.microsoft.com/office/drawing/2014/main" id="{8D83F64F-CBD2-7229-183F-3FB97B548D16}"/>
                </a:ext>
              </a:extLst>
            </p:cNvPr>
            <p:cNvSpPr/>
            <p:nvPr/>
          </p:nvSpPr>
          <p:spPr>
            <a:xfrm>
              <a:off x="6474026" y="1445487"/>
              <a:ext cx="71135" cy="7113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26;p75">
              <a:extLst>
                <a:ext uri="{FF2B5EF4-FFF2-40B4-BE49-F238E27FC236}">
                  <a16:creationId xmlns:a16="http://schemas.microsoft.com/office/drawing/2014/main" id="{66F24A9D-0571-0569-3E06-FF76C8D5B9DA}"/>
                </a:ext>
              </a:extLst>
            </p:cNvPr>
            <p:cNvSpPr/>
            <p:nvPr/>
          </p:nvSpPr>
          <p:spPr>
            <a:xfrm>
              <a:off x="6615915" y="1445487"/>
              <a:ext cx="71174" cy="7113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27;p75">
              <a:extLst>
                <a:ext uri="{FF2B5EF4-FFF2-40B4-BE49-F238E27FC236}">
                  <a16:creationId xmlns:a16="http://schemas.microsoft.com/office/drawing/2014/main" id="{5052B863-2090-27AC-BB4A-8043536161FB}"/>
                </a:ext>
              </a:extLst>
            </p:cNvPr>
            <p:cNvSpPr/>
            <p:nvPr/>
          </p:nvSpPr>
          <p:spPr>
            <a:xfrm>
              <a:off x="6757823" y="1445487"/>
              <a:ext cx="71155" cy="7113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28;p75">
              <a:extLst>
                <a:ext uri="{FF2B5EF4-FFF2-40B4-BE49-F238E27FC236}">
                  <a16:creationId xmlns:a16="http://schemas.microsoft.com/office/drawing/2014/main" id="{6597C71C-E44D-C57B-39DD-71AF1CA72E7B}"/>
                </a:ext>
              </a:extLst>
            </p:cNvPr>
            <p:cNvSpPr/>
            <p:nvPr/>
          </p:nvSpPr>
          <p:spPr>
            <a:xfrm>
              <a:off x="6432549" y="1666144"/>
              <a:ext cx="721670" cy="44511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29;p75">
              <a:extLst>
                <a:ext uri="{FF2B5EF4-FFF2-40B4-BE49-F238E27FC236}">
                  <a16:creationId xmlns:a16="http://schemas.microsoft.com/office/drawing/2014/main" id="{2012BD1C-BECD-12F5-71D1-7AA49C97F536}"/>
                </a:ext>
              </a:extLst>
            </p:cNvPr>
            <p:cNvSpPr/>
            <p:nvPr/>
          </p:nvSpPr>
          <p:spPr>
            <a:xfrm>
              <a:off x="6068484" y="2157656"/>
              <a:ext cx="1677629" cy="1677220"/>
            </a:xfrm>
            <a:custGeom>
              <a:avLst/>
              <a:gdLst/>
              <a:ahLst/>
              <a:cxnLst/>
              <a:rect l="l" t="t" r="r" b="b"/>
              <a:pathLst>
                <a:path w="86198" h="86177" extrusionOk="0">
                  <a:moveTo>
                    <a:pt x="1583" y="0"/>
                  </a:moveTo>
                  <a:cubicBezTo>
                    <a:pt x="705" y="0"/>
                    <a:pt x="1" y="704"/>
                    <a:pt x="1" y="1564"/>
                  </a:cubicBezTo>
                  <a:lnTo>
                    <a:pt x="1" y="84594"/>
                  </a:lnTo>
                  <a:cubicBezTo>
                    <a:pt x="1" y="85473"/>
                    <a:pt x="705" y="86177"/>
                    <a:pt x="1583" y="86177"/>
                  </a:cubicBezTo>
                  <a:lnTo>
                    <a:pt x="84614" y="86177"/>
                  </a:lnTo>
                  <a:cubicBezTo>
                    <a:pt x="85494" y="86177"/>
                    <a:pt x="86198" y="85473"/>
                    <a:pt x="86198" y="84594"/>
                  </a:cubicBezTo>
                  <a:lnTo>
                    <a:pt x="86198" y="1564"/>
                  </a:lnTo>
                  <a:cubicBezTo>
                    <a:pt x="86198" y="704"/>
                    <a:pt x="85494" y="0"/>
                    <a:pt x="846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30;p75">
              <a:extLst>
                <a:ext uri="{FF2B5EF4-FFF2-40B4-BE49-F238E27FC236}">
                  <a16:creationId xmlns:a16="http://schemas.microsoft.com/office/drawing/2014/main" id="{F2D7F914-1FB5-F399-8E15-06A7C197ABA8}"/>
                </a:ext>
              </a:extLst>
            </p:cNvPr>
            <p:cNvSpPr/>
            <p:nvPr/>
          </p:nvSpPr>
          <p:spPr>
            <a:xfrm>
              <a:off x="6098536" y="3037212"/>
              <a:ext cx="1617509" cy="768049"/>
            </a:xfrm>
            <a:custGeom>
              <a:avLst/>
              <a:gdLst/>
              <a:ahLst/>
              <a:cxnLst/>
              <a:rect l="l" t="t" r="r" b="b"/>
              <a:pathLst>
                <a:path w="83109" h="39463" extrusionOk="0">
                  <a:moveTo>
                    <a:pt x="83070" y="0"/>
                  </a:moveTo>
                  <a:lnTo>
                    <a:pt x="0" y="19"/>
                  </a:lnTo>
                  <a:lnTo>
                    <a:pt x="39" y="39462"/>
                  </a:lnTo>
                  <a:lnTo>
                    <a:pt x="83070" y="39462"/>
                  </a:lnTo>
                  <a:lnTo>
                    <a:pt x="83109" y="39443"/>
                  </a:lnTo>
                  <a:lnTo>
                    <a:pt x="830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31;p75">
              <a:extLst>
                <a:ext uri="{FF2B5EF4-FFF2-40B4-BE49-F238E27FC236}">
                  <a16:creationId xmlns:a16="http://schemas.microsoft.com/office/drawing/2014/main" id="{17A6EFFE-1B60-4EB0-54BE-3DD45B3BB445}"/>
                </a:ext>
              </a:extLst>
            </p:cNvPr>
            <p:cNvSpPr/>
            <p:nvPr/>
          </p:nvSpPr>
          <p:spPr>
            <a:xfrm>
              <a:off x="6098536" y="2187318"/>
              <a:ext cx="1616750" cy="849869"/>
            </a:xfrm>
            <a:custGeom>
              <a:avLst/>
              <a:gdLst/>
              <a:ahLst/>
              <a:cxnLst/>
              <a:rect l="l" t="t" r="r" b="b"/>
              <a:pathLst>
                <a:path w="83070" h="43667" extrusionOk="0">
                  <a:moveTo>
                    <a:pt x="83070" y="1"/>
                  </a:moveTo>
                  <a:lnTo>
                    <a:pt x="0" y="40"/>
                  </a:lnTo>
                  <a:lnTo>
                    <a:pt x="39" y="43666"/>
                  </a:lnTo>
                  <a:lnTo>
                    <a:pt x="83070" y="43666"/>
                  </a:lnTo>
                  <a:lnTo>
                    <a:pt x="830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32;p75">
              <a:extLst>
                <a:ext uri="{FF2B5EF4-FFF2-40B4-BE49-F238E27FC236}">
                  <a16:creationId xmlns:a16="http://schemas.microsoft.com/office/drawing/2014/main" id="{AFCA2C65-5525-E681-B84D-293A4209318B}"/>
                </a:ext>
              </a:extLst>
            </p:cNvPr>
            <p:cNvSpPr/>
            <p:nvPr/>
          </p:nvSpPr>
          <p:spPr>
            <a:xfrm>
              <a:off x="6818296" y="2384386"/>
              <a:ext cx="323000" cy="448903"/>
            </a:xfrm>
            <a:custGeom>
              <a:avLst/>
              <a:gdLst/>
              <a:ahLst/>
              <a:cxnLst/>
              <a:rect l="l" t="t" r="r" b="b"/>
              <a:pathLst>
                <a:path w="16596" h="23065" extrusionOk="0">
                  <a:moveTo>
                    <a:pt x="6862" y="1"/>
                  </a:moveTo>
                  <a:cubicBezTo>
                    <a:pt x="6198" y="1"/>
                    <a:pt x="5650" y="548"/>
                    <a:pt x="5650" y="1231"/>
                  </a:cubicBezTo>
                  <a:lnTo>
                    <a:pt x="5650" y="3402"/>
                  </a:lnTo>
                  <a:lnTo>
                    <a:pt x="157" y="10574"/>
                  </a:lnTo>
                  <a:cubicBezTo>
                    <a:pt x="40" y="10712"/>
                    <a:pt x="1" y="10868"/>
                    <a:pt x="1" y="11024"/>
                  </a:cubicBezTo>
                  <a:lnTo>
                    <a:pt x="1" y="22322"/>
                  </a:lnTo>
                  <a:cubicBezTo>
                    <a:pt x="1" y="22731"/>
                    <a:pt x="334" y="23065"/>
                    <a:pt x="744" y="23065"/>
                  </a:cubicBezTo>
                  <a:lnTo>
                    <a:pt x="13430" y="23065"/>
                  </a:lnTo>
                  <a:cubicBezTo>
                    <a:pt x="14329" y="23065"/>
                    <a:pt x="15051" y="22341"/>
                    <a:pt x="15051" y="21441"/>
                  </a:cubicBezTo>
                  <a:cubicBezTo>
                    <a:pt x="15051" y="20542"/>
                    <a:pt x="14329" y="19820"/>
                    <a:pt x="13430" y="19820"/>
                  </a:cubicBezTo>
                  <a:lnTo>
                    <a:pt x="14035" y="19820"/>
                  </a:lnTo>
                  <a:cubicBezTo>
                    <a:pt x="15012" y="19820"/>
                    <a:pt x="15794" y="19018"/>
                    <a:pt x="15794" y="18040"/>
                  </a:cubicBezTo>
                  <a:cubicBezTo>
                    <a:pt x="15794" y="17084"/>
                    <a:pt x="15012" y="16281"/>
                    <a:pt x="14035" y="16281"/>
                  </a:cubicBezTo>
                  <a:lnTo>
                    <a:pt x="14368" y="16281"/>
                  </a:lnTo>
                  <a:cubicBezTo>
                    <a:pt x="15384" y="16281"/>
                    <a:pt x="16205" y="15460"/>
                    <a:pt x="16205" y="14444"/>
                  </a:cubicBezTo>
                  <a:cubicBezTo>
                    <a:pt x="16205" y="13428"/>
                    <a:pt x="15384" y="12607"/>
                    <a:pt x="14368" y="12607"/>
                  </a:cubicBezTo>
                  <a:lnTo>
                    <a:pt x="14681" y="12607"/>
                  </a:lnTo>
                  <a:cubicBezTo>
                    <a:pt x="15736" y="12607"/>
                    <a:pt x="16596" y="11747"/>
                    <a:pt x="16596" y="10691"/>
                  </a:cubicBezTo>
                  <a:cubicBezTo>
                    <a:pt x="16596" y="9636"/>
                    <a:pt x="15736" y="8776"/>
                    <a:pt x="14681" y="8776"/>
                  </a:cubicBezTo>
                  <a:lnTo>
                    <a:pt x="7819" y="8776"/>
                  </a:lnTo>
                  <a:cubicBezTo>
                    <a:pt x="8836" y="7193"/>
                    <a:pt x="9383" y="5336"/>
                    <a:pt x="9383" y="3459"/>
                  </a:cubicBezTo>
                  <a:lnTo>
                    <a:pt x="9383" y="2521"/>
                  </a:lnTo>
                  <a:cubicBezTo>
                    <a:pt x="9383" y="1134"/>
                    <a:pt x="8249" y="1"/>
                    <a:pt x="6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33;p75">
              <a:extLst>
                <a:ext uri="{FF2B5EF4-FFF2-40B4-BE49-F238E27FC236}">
                  <a16:creationId xmlns:a16="http://schemas.microsoft.com/office/drawing/2014/main" id="{CCA5E255-1A86-1552-87FF-CB8F20C2FB21}"/>
                </a:ext>
              </a:extLst>
            </p:cNvPr>
            <p:cNvSpPr/>
            <p:nvPr/>
          </p:nvSpPr>
          <p:spPr>
            <a:xfrm>
              <a:off x="6673371" y="2579936"/>
              <a:ext cx="122516" cy="289874"/>
            </a:xfrm>
            <a:custGeom>
              <a:avLst/>
              <a:gdLst/>
              <a:ahLst/>
              <a:cxnLst/>
              <a:rect l="l" t="t" r="r" b="b"/>
              <a:pathLst>
                <a:path w="6295" h="14894" extrusionOk="0">
                  <a:moveTo>
                    <a:pt x="997" y="0"/>
                  </a:moveTo>
                  <a:cubicBezTo>
                    <a:pt x="449" y="0"/>
                    <a:pt x="1" y="430"/>
                    <a:pt x="1" y="977"/>
                  </a:cubicBezTo>
                  <a:lnTo>
                    <a:pt x="1" y="13896"/>
                  </a:lnTo>
                  <a:cubicBezTo>
                    <a:pt x="1" y="14444"/>
                    <a:pt x="449" y="14894"/>
                    <a:pt x="997" y="14894"/>
                  </a:cubicBezTo>
                  <a:lnTo>
                    <a:pt x="5297" y="14894"/>
                  </a:lnTo>
                  <a:cubicBezTo>
                    <a:pt x="5844" y="14894"/>
                    <a:pt x="6294" y="14444"/>
                    <a:pt x="6294" y="13896"/>
                  </a:cubicBezTo>
                  <a:lnTo>
                    <a:pt x="6294" y="977"/>
                  </a:lnTo>
                  <a:cubicBezTo>
                    <a:pt x="6294" y="430"/>
                    <a:pt x="5844" y="0"/>
                    <a:pt x="5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34;p75">
              <a:extLst>
                <a:ext uri="{FF2B5EF4-FFF2-40B4-BE49-F238E27FC236}">
                  <a16:creationId xmlns:a16="http://schemas.microsoft.com/office/drawing/2014/main" id="{EA8E0826-967F-F1D2-DDE0-4048470F8DE8}"/>
                </a:ext>
              </a:extLst>
            </p:cNvPr>
            <p:cNvSpPr/>
            <p:nvPr/>
          </p:nvSpPr>
          <p:spPr>
            <a:xfrm>
              <a:off x="6432938" y="3180249"/>
              <a:ext cx="101575" cy="101575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0"/>
                  </a:moveTo>
                  <a:cubicBezTo>
                    <a:pt x="1173" y="0"/>
                    <a:pt x="1" y="1173"/>
                    <a:pt x="1" y="2619"/>
                  </a:cubicBezTo>
                  <a:cubicBezTo>
                    <a:pt x="1" y="4066"/>
                    <a:pt x="1173" y="5218"/>
                    <a:pt x="2600" y="5218"/>
                  </a:cubicBezTo>
                  <a:cubicBezTo>
                    <a:pt x="4046" y="5218"/>
                    <a:pt x="5219" y="4066"/>
                    <a:pt x="5219" y="2619"/>
                  </a:cubicBezTo>
                  <a:cubicBezTo>
                    <a:pt x="5219" y="1173"/>
                    <a:pt x="4046" y="0"/>
                    <a:pt x="2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35;p75">
              <a:extLst>
                <a:ext uri="{FF2B5EF4-FFF2-40B4-BE49-F238E27FC236}">
                  <a16:creationId xmlns:a16="http://schemas.microsoft.com/office/drawing/2014/main" id="{6DA47B2C-034B-EA5C-B38C-71DFEA62F95F}"/>
                </a:ext>
              </a:extLst>
            </p:cNvPr>
            <p:cNvSpPr/>
            <p:nvPr/>
          </p:nvSpPr>
          <p:spPr>
            <a:xfrm>
              <a:off x="6432938" y="3370466"/>
              <a:ext cx="101575" cy="101575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0"/>
                  </a:moveTo>
                  <a:cubicBezTo>
                    <a:pt x="1173" y="0"/>
                    <a:pt x="1" y="1173"/>
                    <a:pt x="1" y="2619"/>
                  </a:cubicBezTo>
                  <a:cubicBezTo>
                    <a:pt x="1" y="4045"/>
                    <a:pt x="1173" y="5218"/>
                    <a:pt x="2600" y="5218"/>
                  </a:cubicBezTo>
                  <a:cubicBezTo>
                    <a:pt x="4046" y="5218"/>
                    <a:pt x="5219" y="4045"/>
                    <a:pt x="5219" y="2619"/>
                  </a:cubicBezTo>
                  <a:cubicBezTo>
                    <a:pt x="5219" y="1173"/>
                    <a:pt x="4046" y="0"/>
                    <a:pt x="26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336;p75">
              <a:extLst>
                <a:ext uri="{FF2B5EF4-FFF2-40B4-BE49-F238E27FC236}">
                  <a16:creationId xmlns:a16="http://schemas.microsoft.com/office/drawing/2014/main" id="{9A1622BE-7ACF-83C7-25E7-F1C67CE9F9F6}"/>
                </a:ext>
              </a:extLst>
            </p:cNvPr>
            <p:cNvGrpSpPr/>
            <p:nvPr/>
          </p:nvGrpSpPr>
          <p:grpSpPr>
            <a:xfrm>
              <a:off x="6647232" y="3130557"/>
              <a:ext cx="948437" cy="402155"/>
              <a:chOff x="5806369" y="3534407"/>
              <a:chExt cx="948437" cy="402155"/>
            </a:xfrm>
          </p:grpSpPr>
          <p:sp>
            <p:nvSpPr>
              <p:cNvPr id="33" name="Google Shape;2337;p75">
                <a:extLst>
                  <a:ext uri="{FF2B5EF4-FFF2-40B4-BE49-F238E27FC236}">
                    <a16:creationId xmlns:a16="http://schemas.microsoft.com/office/drawing/2014/main" id="{C1EAFD17-EDA3-88E2-4A79-E3D1F2868120}"/>
                  </a:ext>
                </a:extLst>
              </p:cNvPr>
              <p:cNvSpPr/>
              <p:nvPr/>
            </p:nvSpPr>
            <p:spPr>
              <a:xfrm>
                <a:off x="6432938" y="3560663"/>
                <a:ext cx="101580" cy="101580"/>
              </a:xfrm>
              <a:custGeom>
                <a:avLst/>
                <a:gdLst/>
                <a:ahLst/>
                <a:cxnLst/>
                <a:rect l="l" t="t" r="r" b="b"/>
                <a:pathLst>
                  <a:path w="5219" h="5219" extrusionOk="0">
                    <a:moveTo>
                      <a:pt x="2600" y="1"/>
                    </a:moveTo>
                    <a:cubicBezTo>
                      <a:pt x="1173" y="1"/>
                      <a:pt x="1" y="1153"/>
                      <a:pt x="1" y="2600"/>
                    </a:cubicBezTo>
                    <a:cubicBezTo>
                      <a:pt x="1" y="4046"/>
                      <a:pt x="1173" y="5219"/>
                      <a:pt x="2600" y="5219"/>
                    </a:cubicBezTo>
                    <a:cubicBezTo>
                      <a:pt x="4046" y="5219"/>
                      <a:pt x="5219" y="4046"/>
                      <a:pt x="5219" y="2600"/>
                    </a:cubicBezTo>
                    <a:cubicBezTo>
                      <a:pt x="5219" y="1153"/>
                      <a:pt x="4046" y="1"/>
                      <a:pt x="2600" y="1"/>
                    </a:cubicBezTo>
                    <a:close/>
                  </a:path>
                </a:pathLst>
              </a:custGeom>
              <a:solidFill>
                <a:srgbClr val="C7A2F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38;p75">
                <a:extLst>
                  <a:ext uri="{FF2B5EF4-FFF2-40B4-BE49-F238E27FC236}">
                    <a16:creationId xmlns:a16="http://schemas.microsoft.com/office/drawing/2014/main" id="{A191D484-3791-D5DC-F85B-C5B9BC25BA9C}"/>
                  </a:ext>
                </a:extLst>
              </p:cNvPr>
              <p:cNvSpPr/>
              <p:nvPr/>
            </p:nvSpPr>
            <p:spPr>
              <a:xfrm>
                <a:off x="5806369" y="3653504"/>
                <a:ext cx="948437" cy="283058"/>
              </a:xfrm>
              <a:custGeom>
                <a:avLst/>
                <a:gdLst/>
                <a:ahLst/>
                <a:cxnLst/>
                <a:rect l="l" t="t" r="r" b="b"/>
                <a:pathLst>
                  <a:path w="48729" h="14543" extrusionOk="0">
                    <a:moveTo>
                      <a:pt x="0" y="0"/>
                    </a:moveTo>
                    <a:lnTo>
                      <a:pt x="0" y="11688"/>
                    </a:lnTo>
                    <a:cubicBezTo>
                      <a:pt x="0" y="13271"/>
                      <a:pt x="1271" y="14542"/>
                      <a:pt x="2854" y="14542"/>
                    </a:cubicBezTo>
                    <a:lnTo>
                      <a:pt x="45875" y="14542"/>
                    </a:lnTo>
                    <a:cubicBezTo>
                      <a:pt x="47438" y="14542"/>
                      <a:pt x="48728" y="13271"/>
                      <a:pt x="48728" y="11688"/>
                    </a:cubicBezTo>
                    <a:lnTo>
                      <a:pt x="487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39;p75">
                <a:extLst>
                  <a:ext uri="{FF2B5EF4-FFF2-40B4-BE49-F238E27FC236}">
                    <a16:creationId xmlns:a16="http://schemas.microsoft.com/office/drawing/2014/main" id="{0C4A23E2-C66C-2A83-994B-A6F2EEF168B3}"/>
                  </a:ext>
                </a:extLst>
              </p:cNvPr>
              <p:cNvSpPr/>
              <p:nvPr/>
            </p:nvSpPr>
            <p:spPr>
              <a:xfrm>
                <a:off x="5806369" y="3534407"/>
                <a:ext cx="948437" cy="119117"/>
              </a:xfrm>
              <a:custGeom>
                <a:avLst/>
                <a:gdLst/>
                <a:ahLst/>
                <a:cxnLst/>
                <a:rect l="l" t="t" r="r" b="b"/>
                <a:pathLst>
                  <a:path w="48729" h="6120" extrusionOk="0">
                    <a:moveTo>
                      <a:pt x="2854" y="1"/>
                    </a:moveTo>
                    <a:cubicBezTo>
                      <a:pt x="1271" y="1"/>
                      <a:pt x="0" y="1291"/>
                      <a:pt x="0" y="2854"/>
                    </a:cubicBezTo>
                    <a:lnTo>
                      <a:pt x="0" y="6119"/>
                    </a:lnTo>
                    <a:lnTo>
                      <a:pt x="48728" y="6119"/>
                    </a:lnTo>
                    <a:lnTo>
                      <a:pt x="48728" y="2854"/>
                    </a:lnTo>
                    <a:cubicBezTo>
                      <a:pt x="48728" y="1291"/>
                      <a:pt x="47438" y="1"/>
                      <a:pt x="45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40;p75">
                <a:extLst>
                  <a:ext uri="{FF2B5EF4-FFF2-40B4-BE49-F238E27FC236}">
                    <a16:creationId xmlns:a16="http://schemas.microsoft.com/office/drawing/2014/main" id="{25332FAD-E9C9-97AA-2B0C-E641D30EB41A}"/>
                  </a:ext>
                </a:extLst>
              </p:cNvPr>
              <p:cNvSpPr/>
              <p:nvPr/>
            </p:nvSpPr>
            <p:spPr>
              <a:xfrm>
                <a:off x="5961201" y="3572847"/>
                <a:ext cx="37681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978" y="0"/>
                    </a:moveTo>
                    <a:cubicBezTo>
                      <a:pt x="431" y="0"/>
                      <a:pt x="1" y="430"/>
                      <a:pt x="1" y="978"/>
                    </a:cubicBezTo>
                    <a:cubicBezTo>
                      <a:pt x="1" y="1505"/>
                      <a:pt x="431" y="1935"/>
                      <a:pt x="978" y="1935"/>
                    </a:cubicBezTo>
                    <a:cubicBezTo>
                      <a:pt x="1505" y="1935"/>
                      <a:pt x="1935" y="1505"/>
                      <a:pt x="1935" y="978"/>
                    </a:cubicBezTo>
                    <a:cubicBezTo>
                      <a:pt x="1935" y="430"/>
                      <a:pt x="1505" y="0"/>
                      <a:pt x="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41;p75">
                <a:extLst>
                  <a:ext uri="{FF2B5EF4-FFF2-40B4-BE49-F238E27FC236}">
                    <a16:creationId xmlns:a16="http://schemas.microsoft.com/office/drawing/2014/main" id="{CF0F2AAB-311D-1F76-4B7D-364264260270}"/>
                  </a:ext>
                </a:extLst>
              </p:cNvPr>
              <p:cNvSpPr/>
              <p:nvPr/>
            </p:nvSpPr>
            <p:spPr>
              <a:xfrm>
                <a:off x="6043376" y="3572847"/>
                <a:ext cx="37681" cy="3766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958" y="0"/>
                    </a:moveTo>
                    <a:cubicBezTo>
                      <a:pt x="431" y="0"/>
                      <a:pt x="1" y="430"/>
                      <a:pt x="1" y="978"/>
                    </a:cubicBezTo>
                    <a:cubicBezTo>
                      <a:pt x="1" y="1505"/>
                      <a:pt x="431" y="1935"/>
                      <a:pt x="958" y="1935"/>
                    </a:cubicBezTo>
                    <a:cubicBezTo>
                      <a:pt x="1505" y="1935"/>
                      <a:pt x="1935" y="1505"/>
                      <a:pt x="1935" y="978"/>
                    </a:cubicBezTo>
                    <a:cubicBezTo>
                      <a:pt x="1935" y="430"/>
                      <a:pt x="1505" y="0"/>
                      <a:pt x="9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42;p75">
                <a:extLst>
                  <a:ext uri="{FF2B5EF4-FFF2-40B4-BE49-F238E27FC236}">
                    <a16:creationId xmlns:a16="http://schemas.microsoft.com/office/drawing/2014/main" id="{A89ED872-721D-1402-A215-C38CCD76FBDE}"/>
                  </a:ext>
                </a:extLst>
              </p:cNvPr>
              <p:cNvSpPr/>
              <p:nvPr/>
            </p:nvSpPr>
            <p:spPr>
              <a:xfrm>
                <a:off x="5907949" y="3721217"/>
                <a:ext cx="145353" cy="144945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7447" extrusionOk="0">
                    <a:moveTo>
                      <a:pt x="3733" y="0"/>
                    </a:moveTo>
                    <a:cubicBezTo>
                      <a:pt x="1681" y="0"/>
                      <a:pt x="1" y="1661"/>
                      <a:pt x="1" y="3714"/>
                    </a:cubicBezTo>
                    <a:cubicBezTo>
                      <a:pt x="1" y="5786"/>
                      <a:pt x="1681" y="7446"/>
                      <a:pt x="3733" y="7446"/>
                    </a:cubicBezTo>
                    <a:cubicBezTo>
                      <a:pt x="5805" y="7446"/>
                      <a:pt x="7467" y="5786"/>
                      <a:pt x="7467" y="3714"/>
                    </a:cubicBezTo>
                    <a:cubicBezTo>
                      <a:pt x="7467" y="1661"/>
                      <a:pt x="5805" y="0"/>
                      <a:pt x="37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43;p75">
                <a:extLst>
                  <a:ext uri="{FF2B5EF4-FFF2-40B4-BE49-F238E27FC236}">
                    <a16:creationId xmlns:a16="http://schemas.microsoft.com/office/drawing/2014/main" id="{07EFDDB4-7DE7-63A9-68A6-A71EB4805268}"/>
                  </a:ext>
                </a:extLst>
              </p:cNvPr>
              <p:cNvSpPr/>
              <p:nvPr/>
            </p:nvSpPr>
            <p:spPr>
              <a:xfrm>
                <a:off x="6116793" y="3740233"/>
                <a:ext cx="510197" cy="33497"/>
              </a:xfrm>
              <a:custGeom>
                <a:avLst/>
                <a:gdLst/>
                <a:ahLst/>
                <a:cxnLst/>
                <a:rect l="l" t="t" r="r" b="b"/>
                <a:pathLst>
                  <a:path w="26213" h="1721" extrusionOk="0">
                    <a:moveTo>
                      <a:pt x="803" y="1"/>
                    </a:moveTo>
                    <a:cubicBezTo>
                      <a:pt x="352" y="1"/>
                      <a:pt x="0" y="352"/>
                      <a:pt x="0" y="801"/>
                    </a:cubicBezTo>
                    <a:lnTo>
                      <a:pt x="0" y="918"/>
                    </a:lnTo>
                    <a:cubicBezTo>
                      <a:pt x="0" y="1369"/>
                      <a:pt x="352" y="1721"/>
                      <a:pt x="803" y="1721"/>
                    </a:cubicBezTo>
                    <a:lnTo>
                      <a:pt x="25410" y="1721"/>
                    </a:lnTo>
                    <a:cubicBezTo>
                      <a:pt x="25840" y="1721"/>
                      <a:pt x="26212" y="1369"/>
                      <a:pt x="26212" y="918"/>
                    </a:cubicBezTo>
                    <a:lnTo>
                      <a:pt x="26212" y="801"/>
                    </a:lnTo>
                    <a:cubicBezTo>
                      <a:pt x="26212" y="352"/>
                      <a:pt x="25840" y="1"/>
                      <a:pt x="254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44;p75">
                <a:extLst>
                  <a:ext uri="{FF2B5EF4-FFF2-40B4-BE49-F238E27FC236}">
                    <a16:creationId xmlns:a16="http://schemas.microsoft.com/office/drawing/2014/main" id="{2D726814-079F-B110-360C-248BC47399A1}"/>
                  </a:ext>
                </a:extLst>
              </p:cNvPr>
              <p:cNvSpPr/>
              <p:nvPr/>
            </p:nvSpPr>
            <p:spPr>
              <a:xfrm>
                <a:off x="6116793" y="3823926"/>
                <a:ext cx="284206" cy="33497"/>
              </a:xfrm>
              <a:custGeom>
                <a:avLst/>
                <a:gdLst/>
                <a:ahLst/>
                <a:cxnLst/>
                <a:rect l="l" t="t" r="r" b="b"/>
                <a:pathLst>
                  <a:path w="14602" h="1721" extrusionOk="0">
                    <a:moveTo>
                      <a:pt x="803" y="1"/>
                    </a:moveTo>
                    <a:cubicBezTo>
                      <a:pt x="352" y="1"/>
                      <a:pt x="0" y="352"/>
                      <a:pt x="0" y="801"/>
                    </a:cubicBezTo>
                    <a:lnTo>
                      <a:pt x="0" y="919"/>
                    </a:lnTo>
                    <a:cubicBezTo>
                      <a:pt x="0" y="1369"/>
                      <a:pt x="352" y="1721"/>
                      <a:pt x="803" y="1721"/>
                    </a:cubicBezTo>
                    <a:lnTo>
                      <a:pt x="13820" y="1721"/>
                    </a:lnTo>
                    <a:cubicBezTo>
                      <a:pt x="14250" y="1721"/>
                      <a:pt x="14602" y="1369"/>
                      <a:pt x="14602" y="919"/>
                    </a:cubicBezTo>
                    <a:lnTo>
                      <a:pt x="14602" y="801"/>
                    </a:lnTo>
                    <a:cubicBezTo>
                      <a:pt x="14602" y="352"/>
                      <a:pt x="14250" y="1"/>
                      <a:pt x="138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45;p75">
                <a:extLst>
                  <a:ext uri="{FF2B5EF4-FFF2-40B4-BE49-F238E27FC236}">
                    <a16:creationId xmlns:a16="http://schemas.microsoft.com/office/drawing/2014/main" id="{6A8A6E27-5983-219B-0290-5A96FB5DF25F}"/>
                  </a:ext>
                </a:extLst>
              </p:cNvPr>
              <p:cNvSpPr/>
              <p:nvPr/>
            </p:nvSpPr>
            <p:spPr>
              <a:xfrm>
                <a:off x="6435235" y="3823926"/>
                <a:ext cx="81416" cy="33497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721" extrusionOk="0">
                    <a:moveTo>
                      <a:pt x="860" y="1"/>
                    </a:moveTo>
                    <a:cubicBezTo>
                      <a:pt x="371" y="1"/>
                      <a:pt x="0" y="392"/>
                      <a:pt x="0" y="861"/>
                    </a:cubicBezTo>
                    <a:cubicBezTo>
                      <a:pt x="0" y="1330"/>
                      <a:pt x="371" y="1721"/>
                      <a:pt x="860" y="1721"/>
                    </a:cubicBezTo>
                    <a:lnTo>
                      <a:pt x="3323" y="1721"/>
                    </a:lnTo>
                    <a:cubicBezTo>
                      <a:pt x="3792" y="1721"/>
                      <a:pt x="4183" y="1330"/>
                      <a:pt x="4183" y="861"/>
                    </a:cubicBezTo>
                    <a:cubicBezTo>
                      <a:pt x="4183" y="392"/>
                      <a:pt x="3792" y="1"/>
                      <a:pt x="3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4000"/>
                  </a:schemeClr>
                </a:outerShdw>
                <a:reflection stA="7000" endPos="12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346;p75">
              <a:extLst>
                <a:ext uri="{FF2B5EF4-FFF2-40B4-BE49-F238E27FC236}">
                  <a16:creationId xmlns:a16="http://schemas.microsoft.com/office/drawing/2014/main" id="{E1237CDB-9D4A-1164-305A-6DB6EB6230DB}"/>
                </a:ext>
              </a:extLst>
            </p:cNvPr>
            <p:cNvSpPr/>
            <p:nvPr/>
          </p:nvSpPr>
          <p:spPr>
            <a:xfrm>
              <a:off x="5900339" y="1446873"/>
              <a:ext cx="481230" cy="481210"/>
            </a:xfrm>
            <a:custGeom>
              <a:avLst/>
              <a:gdLst/>
              <a:ahLst/>
              <a:cxnLst/>
              <a:rect l="l" t="t" r="r" b="b"/>
              <a:pathLst>
                <a:path w="24726" h="24725" extrusionOk="0">
                  <a:moveTo>
                    <a:pt x="12372" y="0"/>
                  </a:moveTo>
                  <a:cubicBezTo>
                    <a:pt x="5552" y="0"/>
                    <a:pt x="1" y="5551"/>
                    <a:pt x="1" y="12353"/>
                  </a:cubicBezTo>
                  <a:cubicBezTo>
                    <a:pt x="1" y="19174"/>
                    <a:pt x="5552" y="24725"/>
                    <a:pt x="12372" y="24725"/>
                  </a:cubicBezTo>
                  <a:cubicBezTo>
                    <a:pt x="19174" y="24725"/>
                    <a:pt x="24725" y="19174"/>
                    <a:pt x="24725" y="12353"/>
                  </a:cubicBezTo>
                  <a:cubicBezTo>
                    <a:pt x="24725" y="5551"/>
                    <a:pt x="19174" y="0"/>
                    <a:pt x="12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47;p75">
              <a:extLst>
                <a:ext uri="{FF2B5EF4-FFF2-40B4-BE49-F238E27FC236}">
                  <a16:creationId xmlns:a16="http://schemas.microsoft.com/office/drawing/2014/main" id="{C7327B02-8E95-A3F1-926C-3B790BB35CEB}"/>
                </a:ext>
              </a:extLst>
            </p:cNvPr>
            <p:cNvSpPr/>
            <p:nvPr/>
          </p:nvSpPr>
          <p:spPr>
            <a:xfrm>
              <a:off x="6055152" y="1516105"/>
              <a:ext cx="171601" cy="171212"/>
            </a:xfrm>
            <a:custGeom>
              <a:avLst/>
              <a:gdLst/>
              <a:ahLst/>
              <a:cxnLst/>
              <a:rect l="l" t="t" r="r" b="b"/>
              <a:pathLst>
                <a:path w="8817" h="8797" extrusionOk="0">
                  <a:moveTo>
                    <a:pt x="4418" y="1"/>
                  </a:moveTo>
                  <a:cubicBezTo>
                    <a:pt x="1976" y="1"/>
                    <a:pt x="1" y="1974"/>
                    <a:pt x="1" y="4398"/>
                  </a:cubicBezTo>
                  <a:cubicBezTo>
                    <a:pt x="1" y="6821"/>
                    <a:pt x="1976" y="8796"/>
                    <a:pt x="4418" y="8796"/>
                  </a:cubicBezTo>
                  <a:cubicBezTo>
                    <a:pt x="6842" y="8796"/>
                    <a:pt x="8817" y="6821"/>
                    <a:pt x="8817" y="4398"/>
                  </a:cubicBezTo>
                  <a:cubicBezTo>
                    <a:pt x="8817" y="1974"/>
                    <a:pt x="6842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48;p75">
              <a:extLst>
                <a:ext uri="{FF2B5EF4-FFF2-40B4-BE49-F238E27FC236}">
                  <a16:creationId xmlns:a16="http://schemas.microsoft.com/office/drawing/2014/main" id="{393DF6FF-70CC-65CF-EFD8-B412F1A2EE9E}"/>
                </a:ext>
              </a:extLst>
            </p:cNvPr>
            <p:cNvSpPr/>
            <p:nvPr/>
          </p:nvSpPr>
          <p:spPr>
            <a:xfrm>
              <a:off x="5976422" y="1724578"/>
              <a:ext cx="329461" cy="188708"/>
            </a:xfrm>
            <a:custGeom>
              <a:avLst/>
              <a:gdLst/>
              <a:ahLst/>
              <a:cxnLst/>
              <a:rect l="l" t="t" r="r" b="b"/>
              <a:pathLst>
                <a:path w="16928" h="9696" extrusionOk="0">
                  <a:moveTo>
                    <a:pt x="8463" y="1"/>
                  </a:moveTo>
                  <a:cubicBezTo>
                    <a:pt x="4535" y="1"/>
                    <a:pt x="1231" y="2502"/>
                    <a:pt x="1" y="6000"/>
                  </a:cubicBezTo>
                  <a:cubicBezTo>
                    <a:pt x="2112" y="8268"/>
                    <a:pt x="5122" y="9695"/>
                    <a:pt x="8463" y="9695"/>
                  </a:cubicBezTo>
                  <a:cubicBezTo>
                    <a:pt x="11806" y="9695"/>
                    <a:pt x="14817" y="8268"/>
                    <a:pt x="16927" y="6000"/>
                  </a:cubicBezTo>
                  <a:cubicBezTo>
                    <a:pt x="15695" y="2502"/>
                    <a:pt x="12372" y="1"/>
                    <a:pt x="8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7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2349;p75">
              <a:extLst>
                <a:ext uri="{FF2B5EF4-FFF2-40B4-BE49-F238E27FC236}">
                  <a16:creationId xmlns:a16="http://schemas.microsoft.com/office/drawing/2014/main" id="{48076B03-C534-94F8-56F9-C52AEA588E9C}"/>
                </a:ext>
              </a:extLst>
            </p:cNvPr>
            <p:cNvGrpSpPr/>
            <p:nvPr/>
          </p:nvGrpSpPr>
          <p:grpSpPr>
            <a:xfrm>
              <a:off x="4331274" y="2093184"/>
              <a:ext cx="1074309" cy="356822"/>
              <a:chOff x="1725115" y="1291147"/>
              <a:chExt cx="519090" cy="172403"/>
            </a:xfrm>
          </p:grpSpPr>
          <p:sp>
            <p:nvSpPr>
              <p:cNvPr id="30" name="Google Shape;2350;p75">
                <a:extLst>
                  <a:ext uri="{FF2B5EF4-FFF2-40B4-BE49-F238E27FC236}">
                    <a16:creationId xmlns:a16="http://schemas.microsoft.com/office/drawing/2014/main" id="{58994210-51A6-09C9-8932-E3273A66257C}"/>
                  </a:ext>
                </a:extLst>
              </p:cNvPr>
              <p:cNvSpPr/>
              <p:nvPr/>
            </p:nvSpPr>
            <p:spPr>
              <a:xfrm>
                <a:off x="1725115" y="1291147"/>
                <a:ext cx="519090" cy="172403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9618" extrusionOk="0">
                    <a:moveTo>
                      <a:pt x="18640" y="1"/>
                    </a:moveTo>
                    <a:cubicBezTo>
                      <a:pt x="16417" y="1"/>
                      <a:pt x="14193" y="709"/>
                      <a:pt x="12640" y="1957"/>
                    </a:cubicBezTo>
                    <a:cubicBezTo>
                      <a:pt x="11219" y="3097"/>
                      <a:pt x="9782" y="4972"/>
                      <a:pt x="9291" y="6953"/>
                    </a:cubicBezTo>
                    <a:cubicBezTo>
                      <a:pt x="8237" y="6100"/>
                      <a:pt x="6888" y="5651"/>
                      <a:pt x="5543" y="5651"/>
                    </a:cubicBezTo>
                    <a:cubicBezTo>
                      <a:pt x="5009" y="5651"/>
                      <a:pt x="4476" y="5722"/>
                      <a:pt x="3962" y="5867"/>
                    </a:cubicBezTo>
                    <a:cubicBezTo>
                      <a:pt x="2139" y="6392"/>
                      <a:pt x="632" y="7830"/>
                      <a:pt x="1" y="9618"/>
                    </a:cubicBezTo>
                    <a:lnTo>
                      <a:pt x="28959" y="9529"/>
                    </a:lnTo>
                    <a:cubicBezTo>
                      <a:pt x="28451" y="5937"/>
                      <a:pt x="26348" y="3027"/>
                      <a:pt x="23227" y="1186"/>
                    </a:cubicBezTo>
                    <a:cubicBezTo>
                      <a:pt x="21870" y="374"/>
                      <a:pt x="20255" y="1"/>
                      <a:pt x="186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351;p75">
                <a:extLst>
                  <a:ext uri="{FF2B5EF4-FFF2-40B4-BE49-F238E27FC236}">
                    <a16:creationId xmlns:a16="http://schemas.microsoft.com/office/drawing/2014/main" id="{28B70E02-1191-F07A-C78A-A792EAF4F00B}"/>
                  </a:ext>
                </a:extLst>
              </p:cNvPr>
              <p:cNvSpPr/>
              <p:nvPr/>
            </p:nvSpPr>
            <p:spPr>
              <a:xfrm>
                <a:off x="1953865" y="1296811"/>
                <a:ext cx="269951" cy="147971"/>
              </a:xfrm>
              <a:custGeom>
                <a:avLst/>
                <a:gdLst/>
                <a:ahLst/>
                <a:cxnLst/>
                <a:rect l="l" t="t" r="r" b="b"/>
                <a:pathLst>
                  <a:path w="15060" h="8255" extrusionOk="0">
                    <a:moveTo>
                      <a:pt x="5623" y="1"/>
                    </a:moveTo>
                    <a:cubicBezTo>
                      <a:pt x="5130" y="1"/>
                      <a:pt x="4634" y="39"/>
                      <a:pt x="4138" y="117"/>
                    </a:cubicBezTo>
                    <a:cubicBezTo>
                      <a:pt x="2964" y="292"/>
                      <a:pt x="1789" y="783"/>
                      <a:pt x="1036" y="1694"/>
                    </a:cubicBezTo>
                    <a:cubicBezTo>
                      <a:pt x="265" y="2606"/>
                      <a:pt x="1" y="3973"/>
                      <a:pt x="580" y="5025"/>
                    </a:cubicBezTo>
                    <a:cubicBezTo>
                      <a:pt x="1036" y="5848"/>
                      <a:pt x="1929" y="6339"/>
                      <a:pt x="2789" y="6724"/>
                    </a:cubicBezTo>
                    <a:cubicBezTo>
                      <a:pt x="5102" y="7736"/>
                      <a:pt x="7623" y="8255"/>
                      <a:pt x="10136" y="8255"/>
                    </a:cubicBezTo>
                    <a:cubicBezTo>
                      <a:pt x="10803" y="8255"/>
                      <a:pt x="11469" y="8218"/>
                      <a:pt x="12131" y="8145"/>
                    </a:cubicBezTo>
                    <a:cubicBezTo>
                      <a:pt x="12692" y="8075"/>
                      <a:pt x="13253" y="7986"/>
                      <a:pt x="13744" y="7759"/>
                    </a:cubicBezTo>
                    <a:cubicBezTo>
                      <a:pt x="14235" y="7514"/>
                      <a:pt x="14673" y="7093"/>
                      <a:pt x="14831" y="6567"/>
                    </a:cubicBezTo>
                    <a:cubicBezTo>
                      <a:pt x="15059" y="5761"/>
                      <a:pt x="14603" y="4920"/>
                      <a:pt x="14077" y="4253"/>
                    </a:cubicBezTo>
                    <a:cubicBezTo>
                      <a:pt x="12036" y="1664"/>
                      <a:pt x="8896" y="1"/>
                      <a:pt x="56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52;p75">
                <a:extLst>
                  <a:ext uri="{FF2B5EF4-FFF2-40B4-BE49-F238E27FC236}">
                    <a16:creationId xmlns:a16="http://schemas.microsoft.com/office/drawing/2014/main" id="{5942149D-CF8A-8434-5A61-9FD3652AFDC9}"/>
                  </a:ext>
                </a:extLst>
              </p:cNvPr>
              <p:cNvSpPr/>
              <p:nvPr/>
            </p:nvSpPr>
            <p:spPr>
              <a:xfrm>
                <a:off x="1773837" y="1396227"/>
                <a:ext cx="83907" cy="48523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2707" extrusionOk="0">
                    <a:moveTo>
                      <a:pt x="2283" y="0"/>
                    </a:moveTo>
                    <a:cubicBezTo>
                      <a:pt x="1541" y="0"/>
                      <a:pt x="523" y="100"/>
                      <a:pt x="228" y="530"/>
                    </a:cubicBezTo>
                    <a:cubicBezTo>
                      <a:pt x="1" y="881"/>
                      <a:pt x="17" y="1372"/>
                      <a:pt x="228" y="1722"/>
                    </a:cubicBezTo>
                    <a:cubicBezTo>
                      <a:pt x="438" y="2090"/>
                      <a:pt x="807" y="2353"/>
                      <a:pt x="1193" y="2494"/>
                    </a:cubicBezTo>
                    <a:cubicBezTo>
                      <a:pt x="1595" y="2634"/>
                      <a:pt x="2016" y="2669"/>
                      <a:pt x="2436" y="2686"/>
                    </a:cubicBezTo>
                    <a:cubicBezTo>
                      <a:pt x="2577" y="2698"/>
                      <a:pt x="2718" y="2706"/>
                      <a:pt x="2858" y="2706"/>
                    </a:cubicBezTo>
                    <a:cubicBezTo>
                      <a:pt x="3119" y="2706"/>
                      <a:pt x="3377" y="2678"/>
                      <a:pt x="3628" y="2599"/>
                    </a:cubicBezTo>
                    <a:cubicBezTo>
                      <a:pt x="4014" y="2475"/>
                      <a:pt x="4383" y="2195"/>
                      <a:pt x="4523" y="1828"/>
                    </a:cubicBezTo>
                    <a:cubicBezTo>
                      <a:pt x="4680" y="1372"/>
                      <a:pt x="4505" y="846"/>
                      <a:pt x="4154" y="512"/>
                    </a:cubicBezTo>
                    <a:cubicBezTo>
                      <a:pt x="3804" y="197"/>
                      <a:pt x="3331" y="40"/>
                      <a:pt x="2857" y="21"/>
                    </a:cubicBezTo>
                    <a:cubicBezTo>
                      <a:pt x="2710" y="9"/>
                      <a:pt x="2509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353;p75">
              <a:extLst>
                <a:ext uri="{FF2B5EF4-FFF2-40B4-BE49-F238E27FC236}">
                  <a16:creationId xmlns:a16="http://schemas.microsoft.com/office/drawing/2014/main" id="{EB7775CF-AB3E-CEE2-283D-CDA25C1AD866}"/>
                </a:ext>
              </a:extLst>
            </p:cNvPr>
            <p:cNvSpPr/>
            <p:nvPr/>
          </p:nvSpPr>
          <p:spPr>
            <a:xfrm>
              <a:off x="5561036" y="3739088"/>
              <a:ext cx="185700" cy="1857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54;p75">
              <a:extLst>
                <a:ext uri="{FF2B5EF4-FFF2-40B4-BE49-F238E27FC236}">
                  <a16:creationId xmlns:a16="http://schemas.microsoft.com/office/drawing/2014/main" id="{E2522DD1-AC10-3045-DE02-8EA6318664A6}"/>
                </a:ext>
              </a:extLst>
            </p:cNvPr>
            <p:cNvSpPr/>
            <p:nvPr/>
          </p:nvSpPr>
          <p:spPr>
            <a:xfrm>
              <a:off x="5885696" y="3574551"/>
              <a:ext cx="86400" cy="864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355;p75">
              <a:extLst>
                <a:ext uri="{FF2B5EF4-FFF2-40B4-BE49-F238E27FC236}">
                  <a16:creationId xmlns:a16="http://schemas.microsoft.com/office/drawing/2014/main" id="{8D915907-68EA-4055-1E9F-182475CB5F03}"/>
                </a:ext>
              </a:extLst>
            </p:cNvPr>
            <p:cNvGrpSpPr/>
            <p:nvPr/>
          </p:nvGrpSpPr>
          <p:grpSpPr>
            <a:xfrm>
              <a:off x="4825565" y="3357409"/>
              <a:ext cx="546643" cy="356848"/>
              <a:chOff x="5013102" y="2654046"/>
              <a:chExt cx="546643" cy="356848"/>
            </a:xfrm>
          </p:grpSpPr>
          <p:sp>
            <p:nvSpPr>
              <p:cNvPr id="28" name="Google Shape;2356;p75">
                <a:extLst>
                  <a:ext uri="{FF2B5EF4-FFF2-40B4-BE49-F238E27FC236}">
                    <a16:creationId xmlns:a16="http://schemas.microsoft.com/office/drawing/2014/main" id="{8C7EAD02-0E24-0429-4FDF-708709173237}"/>
                  </a:ext>
                </a:extLst>
              </p:cNvPr>
              <p:cNvSpPr/>
              <p:nvPr/>
            </p:nvSpPr>
            <p:spPr>
              <a:xfrm>
                <a:off x="5013102" y="2654046"/>
                <a:ext cx="546643" cy="356848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57;p75">
                <a:extLst>
                  <a:ext uri="{FF2B5EF4-FFF2-40B4-BE49-F238E27FC236}">
                    <a16:creationId xmlns:a16="http://schemas.microsoft.com/office/drawing/2014/main" id="{E1C5DECB-7140-D48A-E9A6-B579CA143101}"/>
                  </a:ext>
                </a:extLst>
              </p:cNvPr>
              <p:cNvSpPr/>
              <p:nvPr/>
            </p:nvSpPr>
            <p:spPr>
              <a:xfrm>
                <a:off x="5106723" y="2758236"/>
                <a:ext cx="359392" cy="76161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2309;p75">
            <a:extLst>
              <a:ext uri="{FF2B5EF4-FFF2-40B4-BE49-F238E27FC236}">
                <a16:creationId xmlns:a16="http://schemas.microsoft.com/office/drawing/2014/main" id="{0B4E4368-FA23-1E9B-A00A-28CC15FB8A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0778" y="1112928"/>
            <a:ext cx="55263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Thanks!</a:t>
            </a:r>
            <a:endParaRPr sz="5400"/>
          </a:p>
        </p:txBody>
      </p:sp>
      <p:sp>
        <p:nvSpPr>
          <p:cNvPr id="47" name="Google Shape;2309;p75">
            <a:extLst>
              <a:ext uri="{FF2B5EF4-FFF2-40B4-BE49-F238E27FC236}">
                <a16:creationId xmlns:a16="http://schemas.microsoft.com/office/drawing/2014/main" id="{16125837-6A5C-A20E-5620-825C3DF7DF7D}"/>
              </a:ext>
            </a:extLst>
          </p:cNvPr>
          <p:cNvSpPr txBox="1">
            <a:spLocks/>
          </p:cNvSpPr>
          <p:nvPr/>
        </p:nvSpPr>
        <p:spPr>
          <a:xfrm>
            <a:off x="697007" y="2574275"/>
            <a:ext cx="3746534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zh-CN" sz="1100"/>
              <a:t>GitHub</a:t>
            </a:r>
            <a:r>
              <a:rPr lang="zh-CN" altLang="en-US" sz="1100"/>
              <a:t> </a:t>
            </a:r>
            <a:r>
              <a:rPr lang="en-US" altLang="zh-CN" sz="1100"/>
              <a:t>link</a:t>
            </a:r>
            <a:r>
              <a:rPr lang="zh-CN" altLang="en-US" sz="1100"/>
              <a:t> </a:t>
            </a:r>
            <a:r>
              <a:rPr lang="en-US" altLang="zh-CN" sz="1100">
                <a:hlinkClick r:id="rId2"/>
              </a:rPr>
              <a:t>https://github.com/crystal997/Projects/tree/master/TS%20Final%20Project</a:t>
            </a:r>
            <a:endParaRPr lang="en-US" altLang="zh-CN" sz="1100"/>
          </a:p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0036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70"/>
          <p:cNvSpPr txBox="1">
            <a:spLocks noGrp="1"/>
          </p:cNvSpPr>
          <p:nvPr>
            <p:ph type="title"/>
          </p:nvPr>
        </p:nvSpPr>
        <p:spPr>
          <a:xfrm>
            <a:off x="1502800" y="1370700"/>
            <a:ext cx="6130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/>
              <a:t>Intro</a:t>
            </a:r>
            <a:r>
              <a:rPr lang="en-US" altLang="zh-CN" sz="6600"/>
              <a:t>duction</a:t>
            </a:r>
            <a:br>
              <a:rPr lang="en-US" altLang="zh-CN" sz="4800"/>
            </a:br>
            <a:r>
              <a:rPr lang="en-US" altLang="zh-CN" sz="1800" b="0">
                <a:solidFill>
                  <a:schemeClr val="accent1">
                    <a:lumMod val="25000"/>
                  </a:schemeClr>
                </a:solidFill>
              </a:rPr>
              <a:t>Problem</a:t>
            </a:r>
            <a:r>
              <a:rPr lang="zh-CN" altLang="en-US" sz="1800" b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n-US" altLang="zh-CN" sz="1800" b="0">
                <a:solidFill>
                  <a:schemeClr val="accent1">
                    <a:lumMod val="25000"/>
                  </a:schemeClr>
                </a:solidFill>
              </a:rPr>
              <a:t>Statement</a:t>
            </a:r>
            <a:r>
              <a:rPr lang="zh-CN" altLang="en-US" sz="1800" b="0">
                <a:solidFill>
                  <a:schemeClr val="accent1">
                    <a:lumMod val="25000"/>
                  </a:schemeClr>
                </a:solidFill>
              </a:rPr>
              <a:t> </a:t>
            </a:r>
            <a:br>
              <a:rPr lang="en-US" altLang="zh-CN" sz="1800" b="0">
                <a:solidFill>
                  <a:schemeClr val="accent1">
                    <a:lumMod val="25000"/>
                  </a:schemeClr>
                </a:solidFill>
              </a:rPr>
            </a:br>
            <a:r>
              <a:rPr lang="en-US" altLang="zh-CN" sz="1800" b="0">
                <a:solidFill>
                  <a:schemeClr val="accent1">
                    <a:lumMod val="25000"/>
                  </a:schemeClr>
                </a:solidFill>
              </a:rPr>
              <a:t>Assumptions</a:t>
            </a:r>
            <a:endParaRPr sz="1800" b="0">
              <a:solidFill>
                <a:schemeClr val="accent1">
                  <a:lumMod val="25000"/>
                </a:schemeClr>
              </a:solidFill>
            </a:endParaRPr>
          </a:p>
        </p:txBody>
      </p:sp>
      <p:grpSp>
        <p:nvGrpSpPr>
          <p:cNvPr id="2091" name="Google Shape;2091;p70"/>
          <p:cNvGrpSpPr/>
          <p:nvPr/>
        </p:nvGrpSpPr>
        <p:grpSpPr>
          <a:xfrm>
            <a:off x="459624" y="1652622"/>
            <a:ext cx="1074309" cy="356822"/>
            <a:chOff x="1725115" y="1291147"/>
            <a:chExt cx="519090" cy="172403"/>
          </a:xfrm>
        </p:grpSpPr>
        <p:sp>
          <p:nvSpPr>
            <p:cNvPr id="2092" name="Google Shape;2092;p7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70"/>
          <p:cNvGrpSpPr/>
          <p:nvPr/>
        </p:nvGrpSpPr>
        <p:grpSpPr>
          <a:xfrm>
            <a:off x="7613138" y="901175"/>
            <a:ext cx="809645" cy="537909"/>
            <a:chOff x="1082550" y="590325"/>
            <a:chExt cx="586954" cy="389958"/>
          </a:xfrm>
        </p:grpSpPr>
        <p:sp>
          <p:nvSpPr>
            <p:cNvPr id="2096" name="Google Shape;2096;p70"/>
            <p:cNvSpPr/>
            <p:nvPr/>
          </p:nvSpPr>
          <p:spPr>
            <a:xfrm>
              <a:off x="1082550" y="590325"/>
              <a:ext cx="586954" cy="389958"/>
            </a:xfrm>
            <a:custGeom>
              <a:avLst/>
              <a:gdLst/>
              <a:ahLst/>
              <a:cxnLst/>
              <a:rect l="l" t="t" r="r" b="b"/>
              <a:pathLst>
                <a:path w="32745" h="21755" extrusionOk="0">
                  <a:moveTo>
                    <a:pt x="4610" y="0"/>
                  </a:moveTo>
                  <a:cubicBezTo>
                    <a:pt x="2069" y="0"/>
                    <a:pt x="1" y="2068"/>
                    <a:pt x="1" y="4611"/>
                  </a:cubicBezTo>
                  <a:lnTo>
                    <a:pt x="1" y="17143"/>
                  </a:lnTo>
                  <a:cubicBezTo>
                    <a:pt x="1" y="19686"/>
                    <a:pt x="2069" y="21754"/>
                    <a:pt x="4610" y="21754"/>
                  </a:cubicBezTo>
                  <a:lnTo>
                    <a:pt x="28134" y="21754"/>
                  </a:lnTo>
                  <a:cubicBezTo>
                    <a:pt x="30677" y="21754"/>
                    <a:pt x="32745" y="19686"/>
                    <a:pt x="32745" y="17143"/>
                  </a:cubicBezTo>
                  <a:lnTo>
                    <a:pt x="32745" y="4611"/>
                  </a:lnTo>
                  <a:cubicBezTo>
                    <a:pt x="32745" y="2068"/>
                    <a:pt x="30677" y="0"/>
                    <a:pt x="28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0"/>
            <p:cNvSpPr/>
            <p:nvPr/>
          </p:nvSpPr>
          <p:spPr>
            <a:xfrm>
              <a:off x="1322916" y="712237"/>
              <a:ext cx="126658" cy="146125"/>
            </a:xfrm>
            <a:custGeom>
              <a:avLst/>
              <a:gdLst/>
              <a:ahLst/>
              <a:cxnLst/>
              <a:rect l="l" t="t" r="r" b="b"/>
              <a:pathLst>
                <a:path w="7066" h="8152" extrusionOk="0">
                  <a:moveTo>
                    <a:pt x="1" y="0"/>
                  </a:moveTo>
                  <a:lnTo>
                    <a:pt x="1" y="4067"/>
                  </a:lnTo>
                  <a:lnTo>
                    <a:pt x="1" y="8152"/>
                  </a:lnTo>
                  <a:lnTo>
                    <a:pt x="3542" y="6119"/>
                  </a:lnTo>
                  <a:lnTo>
                    <a:pt x="7066" y="4067"/>
                  </a:lnTo>
                  <a:lnTo>
                    <a:pt x="3542" y="2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70"/>
          <p:cNvGrpSpPr/>
          <p:nvPr/>
        </p:nvGrpSpPr>
        <p:grpSpPr>
          <a:xfrm>
            <a:off x="7360408" y="3015703"/>
            <a:ext cx="761142" cy="252794"/>
            <a:chOff x="1725115" y="1291147"/>
            <a:chExt cx="519090" cy="172403"/>
          </a:xfrm>
        </p:grpSpPr>
        <p:sp>
          <p:nvSpPr>
            <p:cNvPr id="2099" name="Google Shape;2099;p7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70"/>
          <p:cNvGrpSpPr/>
          <p:nvPr/>
        </p:nvGrpSpPr>
        <p:grpSpPr>
          <a:xfrm>
            <a:off x="7252065" y="575147"/>
            <a:ext cx="620134" cy="233914"/>
            <a:chOff x="6872640" y="3300197"/>
            <a:chExt cx="620134" cy="233914"/>
          </a:xfrm>
        </p:grpSpPr>
        <p:sp>
          <p:nvSpPr>
            <p:cNvPr id="2103" name="Google Shape;2103;p70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70"/>
          <p:cNvGrpSpPr/>
          <p:nvPr/>
        </p:nvGrpSpPr>
        <p:grpSpPr>
          <a:xfrm rot="1719536">
            <a:off x="2327205" y="4026362"/>
            <a:ext cx="575168" cy="188877"/>
            <a:chOff x="6872640" y="3345236"/>
            <a:chExt cx="575161" cy="188875"/>
          </a:xfrm>
        </p:grpSpPr>
        <p:sp>
          <p:nvSpPr>
            <p:cNvPr id="2106" name="Google Shape;2106;p70"/>
            <p:cNvSpPr/>
            <p:nvPr/>
          </p:nvSpPr>
          <p:spPr>
            <a:xfrm>
              <a:off x="7327202" y="3345236"/>
              <a:ext cx="120600" cy="12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70"/>
          <p:cNvGrpSpPr/>
          <p:nvPr/>
        </p:nvGrpSpPr>
        <p:grpSpPr>
          <a:xfrm>
            <a:off x="1161595" y="2977127"/>
            <a:ext cx="924185" cy="1323604"/>
            <a:chOff x="5116556" y="2401406"/>
            <a:chExt cx="693937" cy="993846"/>
          </a:xfrm>
        </p:grpSpPr>
        <p:sp>
          <p:nvSpPr>
            <p:cNvPr id="2109" name="Google Shape;2109;p70"/>
            <p:cNvSpPr/>
            <p:nvPr/>
          </p:nvSpPr>
          <p:spPr>
            <a:xfrm>
              <a:off x="5116556" y="2401406"/>
              <a:ext cx="693937" cy="993846"/>
            </a:xfrm>
            <a:custGeom>
              <a:avLst/>
              <a:gdLst/>
              <a:ahLst/>
              <a:cxnLst/>
              <a:rect l="l" t="t" r="r" b="b"/>
              <a:pathLst>
                <a:path w="59655" h="85437" extrusionOk="0">
                  <a:moveTo>
                    <a:pt x="1194" y="1"/>
                  </a:moveTo>
                  <a:cubicBezTo>
                    <a:pt x="529" y="1"/>
                    <a:pt x="1" y="548"/>
                    <a:pt x="1" y="1194"/>
                  </a:cubicBezTo>
                  <a:lnTo>
                    <a:pt x="1" y="84224"/>
                  </a:lnTo>
                  <a:cubicBezTo>
                    <a:pt x="1" y="84889"/>
                    <a:pt x="529" y="85436"/>
                    <a:pt x="1194" y="85436"/>
                  </a:cubicBezTo>
                  <a:lnTo>
                    <a:pt x="58463" y="85436"/>
                  </a:lnTo>
                  <a:cubicBezTo>
                    <a:pt x="59128" y="85436"/>
                    <a:pt x="59655" y="84889"/>
                    <a:pt x="59655" y="84224"/>
                  </a:cubicBezTo>
                  <a:lnTo>
                    <a:pt x="59655" y="1194"/>
                  </a:lnTo>
                  <a:cubicBezTo>
                    <a:pt x="59655" y="548"/>
                    <a:pt x="59128" y="1"/>
                    <a:pt x="58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0"/>
            <p:cNvSpPr/>
            <p:nvPr/>
          </p:nvSpPr>
          <p:spPr>
            <a:xfrm>
              <a:off x="5208650" y="2996199"/>
              <a:ext cx="509992" cy="35712"/>
            </a:xfrm>
            <a:custGeom>
              <a:avLst/>
              <a:gdLst/>
              <a:ahLst/>
              <a:cxnLst/>
              <a:rect l="l" t="t" r="r" b="b"/>
              <a:pathLst>
                <a:path w="43842" h="3070" extrusionOk="0">
                  <a:moveTo>
                    <a:pt x="1525" y="1"/>
                  </a:moveTo>
                  <a:cubicBezTo>
                    <a:pt x="684" y="1"/>
                    <a:pt x="1" y="685"/>
                    <a:pt x="1" y="1525"/>
                  </a:cubicBezTo>
                  <a:cubicBezTo>
                    <a:pt x="1" y="2385"/>
                    <a:pt x="684" y="3070"/>
                    <a:pt x="1525" y="3070"/>
                  </a:cubicBezTo>
                  <a:lnTo>
                    <a:pt x="42298" y="3070"/>
                  </a:lnTo>
                  <a:cubicBezTo>
                    <a:pt x="43138" y="3070"/>
                    <a:pt x="43841" y="2385"/>
                    <a:pt x="43841" y="1525"/>
                  </a:cubicBezTo>
                  <a:cubicBezTo>
                    <a:pt x="43841" y="685"/>
                    <a:pt x="43138" y="1"/>
                    <a:pt x="42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0"/>
            <p:cNvSpPr/>
            <p:nvPr/>
          </p:nvSpPr>
          <p:spPr>
            <a:xfrm>
              <a:off x="5208650" y="3268818"/>
              <a:ext cx="242386" cy="35933"/>
            </a:xfrm>
            <a:custGeom>
              <a:avLst/>
              <a:gdLst/>
              <a:ahLst/>
              <a:cxnLst/>
              <a:rect l="l" t="t" r="r" b="b"/>
              <a:pathLst>
                <a:path w="20837" h="3089" extrusionOk="0">
                  <a:moveTo>
                    <a:pt x="1525" y="1"/>
                  </a:moveTo>
                  <a:cubicBezTo>
                    <a:pt x="684" y="1"/>
                    <a:pt x="1" y="684"/>
                    <a:pt x="1" y="1544"/>
                  </a:cubicBezTo>
                  <a:cubicBezTo>
                    <a:pt x="1" y="2385"/>
                    <a:pt x="684" y="3089"/>
                    <a:pt x="1525" y="3089"/>
                  </a:cubicBezTo>
                  <a:lnTo>
                    <a:pt x="19292" y="3089"/>
                  </a:lnTo>
                  <a:cubicBezTo>
                    <a:pt x="20152" y="3089"/>
                    <a:pt x="20837" y="2385"/>
                    <a:pt x="20837" y="1544"/>
                  </a:cubicBezTo>
                  <a:cubicBezTo>
                    <a:pt x="20837" y="684"/>
                    <a:pt x="20152" y="1"/>
                    <a:pt x="19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0"/>
            <p:cNvSpPr/>
            <p:nvPr/>
          </p:nvSpPr>
          <p:spPr>
            <a:xfrm>
              <a:off x="5208650" y="3086932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3"/>
                  </a:cubicBezTo>
                  <a:cubicBezTo>
                    <a:pt x="1" y="2403"/>
                    <a:pt x="684" y="3088"/>
                    <a:pt x="1525" y="3088"/>
                  </a:cubicBezTo>
                  <a:lnTo>
                    <a:pt x="42298" y="3088"/>
                  </a:lnTo>
                  <a:cubicBezTo>
                    <a:pt x="43138" y="3088"/>
                    <a:pt x="43841" y="2403"/>
                    <a:pt x="43841" y="1543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0"/>
            <p:cNvSpPr/>
            <p:nvPr/>
          </p:nvSpPr>
          <p:spPr>
            <a:xfrm>
              <a:off x="5208650" y="3177875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4"/>
                  </a:cubicBezTo>
                  <a:cubicBezTo>
                    <a:pt x="1" y="2404"/>
                    <a:pt x="684" y="3089"/>
                    <a:pt x="1525" y="3089"/>
                  </a:cubicBezTo>
                  <a:lnTo>
                    <a:pt x="42298" y="3089"/>
                  </a:lnTo>
                  <a:cubicBezTo>
                    <a:pt x="43138" y="3089"/>
                    <a:pt x="43841" y="2404"/>
                    <a:pt x="43841" y="1544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0"/>
            <p:cNvSpPr/>
            <p:nvPr/>
          </p:nvSpPr>
          <p:spPr>
            <a:xfrm>
              <a:off x="5147719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0" y="644"/>
                    <a:pt x="0" y="1447"/>
                  </a:cubicBezTo>
                  <a:cubicBezTo>
                    <a:pt x="0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0"/>
            <p:cNvSpPr/>
            <p:nvPr/>
          </p:nvSpPr>
          <p:spPr>
            <a:xfrm>
              <a:off x="5214781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7" y="0"/>
                    <a:pt x="1" y="644"/>
                    <a:pt x="1" y="1447"/>
                  </a:cubicBezTo>
                  <a:cubicBezTo>
                    <a:pt x="1" y="2247"/>
                    <a:pt x="647" y="2893"/>
                    <a:pt x="1447" y="2893"/>
                  </a:cubicBezTo>
                  <a:cubicBezTo>
                    <a:pt x="2249" y="2893"/>
                    <a:pt x="2893" y="2247"/>
                    <a:pt x="2893" y="1447"/>
                  </a:cubicBezTo>
                  <a:cubicBezTo>
                    <a:pt x="2893" y="644"/>
                    <a:pt x="2249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0"/>
            <p:cNvSpPr/>
            <p:nvPr/>
          </p:nvSpPr>
          <p:spPr>
            <a:xfrm>
              <a:off x="5281865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1" y="644"/>
                    <a:pt x="1" y="1447"/>
                  </a:cubicBezTo>
                  <a:cubicBezTo>
                    <a:pt x="1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0"/>
            <p:cNvSpPr/>
            <p:nvPr/>
          </p:nvSpPr>
          <p:spPr>
            <a:xfrm>
              <a:off x="5147719" y="2486904"/>
              <a:ext cx="631633" cy="435881"/>
            </a:xfrm>
            <a:custGeom>
              <a:avLst/>
              <a:gdLst/>
              <a:ahLst/>
              <a:cxnLst/>
              <a:rect l="l" t="t" r="r" b="b"/>
              <a:pathLst>
                <a:path w="54299" h="37471" extrusionOk="0">
                  <a:moveTo>
                    <a:pt x="54260" y="0"/>
                  </a:moveTo>
                  <a:lnTo>
                    <a:pt x="0" y="39"/>
                  </a:lnTo>
                  <a:lnTo>
                    <a:pt x="40" y="37470"/>
                  </a:lnTo>
                  <a:lnTo>
                    <a:pt x="54299" y="37450"/>
                  </a:lnTo>
                  <a:lnTo>
                    <a:pt x="54260" y="0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0"/>
            <p:cNvSpPr/>
            <p:nvPr/>
          </p:nvSpPr>
          <p:spPr>
            <a:xfrm>
              <a:off x="5147940" y="2539425"/>
              <a:ext cx="631412" cy="383361"/>
            </a:xfrm>
            <a:custGeom>
              <a:avLst/>
              <a:gdLst/>
              <a:ahLst/>
              <a:cxnLst/>
              <a:rect l="l" t="t" r="r" b="b"/>
              <a:pathLst>
                <a:path w="54280" h="32956" extrusionOk="0">
                  <a:moveTo>
                    <a:pt x="11592" y="1"/>
                  </a:moveTo>
                  <a:lnTo>
                    <a:pt x="0" y="12197"/>
                  </a:lnTo>
                  <a:lnTo>
                    <a:pt x="21" y="32955"/>
                  </a:lnTo>
                  <a:lnTo>
                    <a:pt x="54280" y="32935"/>
                  </a:lnTo>
                  <a:lnTo>
                    <a:pt x="54280" y="22927"/>
                  </a:lnTo>
                  <a:lnTo>
                    <a:pt x="46285" y="14523"/>
                  </a:lnTo>
                  <a:lnTo>
                    <a:pt x="35847" y="25507"/>
                  </a:lnTo>
                  <a:lnTo>
                    <a:pt x="34968" y="24569"/>
                  </a:lnTo>
                  <a:lnTo>
                    <a:pt x="11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0"/>
            <p:cNvSpPr/>
            <p:nvPr/>
          </p:nvSpPr>
          <p:spPr>
            <a:xfrm>
              <a:off x="5494903" y="2571717"/>
              <a:ext cx="132785" cy="132797"/>
            </a:xfrm>
            <a:custGeom>
              <a:avLst/>
              <a:gdLst/>
              <a:ahLst/>
              <a:cxnLst/>
              <a:rect l="l" t="t" r="r" b="b"/>
              <a:pathLst>
                <a:path w="11415" h="11416" extrusionOk="0">
                  <a:moveTo>
                    <a:pt x="5707" y="0"/>
                  </a:moveTo>
                  <a:cubicBezTo>
                    <a:pt x="2561" y="0"/>
                    <a:pt x="0" y="2560"/>
                    <a:pt x="0" y="5708"/>
                  </a:cubicBezTo>
                  <a:cubicBezTo>
                    <a:pt x="0" y="8854"/>
                    <a:pt x="2561" y="11415"/>
                    <a:pt x="5707" y="11415"/>
                  </a:cubicBezTo>
                  <a:cubicBezTo>
                    <a:pt x="8855" y="11415"/>
                    <a:pt x="11415" y="8854"/>
                    <a:pt x="11415" y="5708"/>
                  </a:cubicBezTo>
                  <a:cubicBezTo>
                    <a:pt x="11415" y="2560"/>
                    <a:pt x="8855" y="0"/>
                    <a:pt x="5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0" name="Google Shape;2120;p70"/>
          <p:cNvGrpSpPr/>
          <p:nvPr/>
        </p:nvGrpSpPr>
        <p:grpSpPr>
          <a:xfrm>
            <a:off x="801762" y="3909841"/>
            <a:ext cx="994974" cy="421912"/>
            <a:chOff x="3011608" y="3219926"/>
            <a:chExt cx="566840" cy="240351"/>
          </a:xfrm>
        </p:grpSpPr>
        <p:sp>
          <p:nvSpPr>
            <p:cNvPr id="2121" name="Google Shape;2121;p70"/>
            <p:cNvSpPr/>
            <p:nvPr/>
          </p:nvSpPr>
          <p:spPr>
            <a:xfrm>
              <a:off x="3386082" y="3235619"/>
              <a:ext cx="60710" cy="6071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1"/>
                  </a:moveTo>
                  <a:cubicBezTo>
                    <a:pt x="1173" y="1"/>
                    <a:pt x="1" y="1153"/>
                    <a:pt x="1" y="2600"/>
                  </a:cubicBezTo>
                  <a:cubicBezTo>
                    <a:pt x="1" y="4046"/>
                    <a:pt x="1173" y="5219"/>
                    <a:pt x="2600" y="5219"/>
                  </a:cubicBezTo>
                  <a:cubicBezTo>
                    <a:pt x="4046" y="5219"/>
                    <a:pt x="5219" y="4046"/>
                    <a:pt x="5219" y="2600"/>
                  </a:cubicBezTo>
                  <a:cubicBezTo>
                    <a:pt x="5219" y="1153"/>
                    <a:pt x="4046" y="1"/>
                    <a:pt x="2600" y="1"/>
                  </a:cubicBezTo>
                  <a:close/>
                </a:path>
              </a:pathLst>
            </a:custGeom>
            <a:solidFill>
              <a:srgbClr val="C7A2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0"/>
            <p:cNvSpPr/>
            <p:nvPr/>
          </p:nvSpPr>
          <p:spPr>
            <a:xfrm>
              <a:off x="3011608" y="3291106"/>
              <a:ext cx="566840" cy="169171"/>
            </a:xfrm>
            <a:custGeom>
              <a:avLst/>
              <a:gdLst/>
              <a:ahLst/>
              <a:cxnLst/>
              <a:rect l="l" t="t" r="r" b="b"/>
              <a:pathLst>
                <a:path w="48729" h="14543" extrusionOk="0">
                  <a:moveTo>
                    <a:pt x="0" y="0"/>
                  </a:moveTo>
                  <a:lnTo>
                    <a:pt x="0" y="11688"/>
                  </a:lnTo>
                  <a:cubicBezTo>
                    <a:pt x="0" y="13271"/>
                    <a:pt x="1271" y="14542"/>
                    <a:pt x="2854" y="14542"/>
                  </a:cubicBezTo>
                  <a:lnTo>
                    <a:pt x="45875" y="14542"/>
                  </a:lnTo>
                  <a:cubicBezTo>
                    <a:pt x="47438" y="14542"/>
                    <a:pt x="48728" y="13271"/>
                    <a:pt x="48728" y="11688"/>
                  </a:cubicBezTo>
                  <a:lnTo>
                    <a:pt x="48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0"/>
            <p:cNvSpPr/>
            <p:nvPr/>
          </p:nvSpPr>
          <p:spPr>
            <a:xfrm>
              <a:off x="3011608" y="3219926"/>
              <a:ext cx="566840" cy="71191"/>
            </a:xfrm>
            <a:custGeom>
              <a:avLst/>
              <a:gdLst/>
              <a:ahLst/>
              <a:cxnLst/>
              <a:rect l="l" t="t" r="r" b="b"/>
              <a:pathLst>
                <a:path w="48729" h="6120" extrusionOk="0">
                  <a:moveTo>
                    <a:pt x="2854" y="1"/>
                  </a:moveTo>
                  <a:cubicBezTo>
                    <a:pt x="1271" y="1"/>
                    <a:pt x="0" y="1291"/>
                    <a:pt x="0" y="2854"/>
                  </a:cubicBezTo>
                  <a:lnTo>
                    <a:pt x="0" y="6119"/>
                  </a:lnTo>
                  <a:lnTo>
                    <a:pt x="48728" y="6119"/>
                  </a:lnTo>
                  <a:lnTo>
                    <a:pt x="48728" y="2854"/>
                  </a:lnTo>
                  <a:cubicBezTo>
                    <a:pt x="48728" y="1291"/>
                    <a:pt x="47438" y="1"/>
                    <a:pt x="45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0"/>
            <p:cNvSpPr/>
            <p:nvPr/>
          </p:nvSpPr>
          <p:spPr>
            <a:xfrm>
              <a:off x="3055044" y="3242901"/>
              <a:ext cx="22509" cy="22509"/>
            </a:xfrm>
            <a:custGeom>
              <a:avLst/>
              <a:gdLst/>
              <a:ahLst/>
              <a:cxnLst/>
              <a:rect l="l" t="t" r="r" b="b"/>
              <a:pathLst>
                <a:path w="1935" h="1935" extrusionOk="0">
                  <a:moveTo>
                    <a:pt x="977" y="0"/>
                  </a:moveTo>
                  <a:cubicBezTo>
                    <a:pt x="430" y="0"/>
                    <a:pt x="0" y="430"/>
                    <a:pt x="0" y="978"/>
                  </a:cubicBezTo>
                  <a:cubicBezTo>
                    <a:pt x="0" y="1505"/>
                    <a:pt x="430" y="1935"/>
                    <a:pt x="977" y="1935"/>
                  </a:cubicBezTo>
                  <a:cubicBezTo>
                    <a:pt x="1504" y="1935"/>
                    <a:pt x="1934" y="1505"/>
                    <a:pt x="1934" y="978"/>
                  </a:cubicBezTo>
                  <a:cubicBezTo>
                    <a:pt x="1934" y="430"/>
                    <a:pt x="1504" y="0"/>
                    <a:pt x="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0"/>
            <p:cNvSpPr/>
            <p:nvPr/>
          </p:nvSpPr>
          <p:spPr>
            <a:xfrm>
              <a:off x="3104145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7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7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0"/>
            <p:cNvSpPr/>
            <p:nvPr/>
          </p:nvSpPr>
          <p:spPr>
            <a:xfrm>
              <a:off x="3153257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5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5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0"/>
            <p:cNvSpPr/>
            <p:nvPr/>
          </p:nvSpPr>
          <p:spPr>
            <a:xfrm>
              <a:off x="3072318" y="3331575"/>
              <a:ext cx="86872" cy="86627"/>
            </a:xfrm>
            <a:custGeom>
              <a:avLst/>
              <a:gdLst/>
              <a:ahLst/>
              <a:cxnLst/>
              <a:rect l="l" t="t" r="r" b="b"/>
              <a:pathLst>
                <a:path w="7468" h="7447" extrusionOk="0">
                  <a:moveTo>
                    <a:pt x="3733" y="0"/>
                  </a:moveTo>
                  <a:cubicBezTo>
                    <a:pt x="1681" y="0"/>
                    <a:pt x="1" y="1661"/>
                    <a:pt x="1" y="3714"/>
                  </a:cubicBezTo>
                  <a:cubicBezTo>
                    <a:pt x="1" y="5786"/>
                    <a:pt x="1681" y="7446"/>
                    <a:pt x="3733" y="7446"/>
                  </a:cubicBezTo>
                  <a:cubicBezTo>
                    <a:pt x="5805" y="7446"/>
                    <a:pt x="7467" y="5786"/>
                    <a:pt x="7467" y="3714"/>
                  </a:cubicBezTo>
                  <a:cubicBezTo>
                    <a:pt x="7467" y="1661"/>
                    <a:pt x="5805" y="0"/>
                    <a:pt x="3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0"/>
            <p:cNvSpPr/>
            <p:nvPr/>
          </p:nvSpPr>
          <p:spPr>
            <a:xfrm>
              <a:off x="3197135" y="3342940"/>
              <a:ext cx="304923" cy="20020"/>
            </a:xfrm>
            <a:custGeom>
              <a:avLst/>
              <a:gdLst/>
              <a:ahLst/>
              <a:cxnLst/>
              <a:rect l="l" t="t" r="r" b="b"/>
              <a:pathLst>
                <a:path w="26213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8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25410" y="1721"/>
                  </a:lnTo>
                  <a:cubicBezTo>
                    <a:pt x="25840" y="1721"/>
                    <a:pt x="26212" y="1369"/>
                    <a:pt x="26212" y="918"/>
                  </a:cubicBezTo>
                  <a:lnTo>
                    <a:pt x="26212" y="801"/>
                  </a:lnTo>
                  <a:cubicBezTo>
                    <a:pt x="26212" y="352"/>
                    <a:pt x="25840" y="1"/>
                    <a:pt x="25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0"/>
            <p:cNvSpPr/>
            <p:nvPr/>
          </p:nvSpPr>
          <p:spPr>
            <a:xfrm>
              <a:off x="3197135" y="3392960"/>
              <a:ext cx="169858" cy="20020"/>
            </a:xfrm>
            <a:custGeom>
              <a:avLst/>
              <a:gdLst/>
              <a:ahLst/>
              <a:cxnLst/>
              <a:rect l="l" t="t" r="r" b="b"/>
              <a:pathLst>
                <a:path w="14602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9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13820" y="1721"/>
                  </a:lnTo>
                  <a:cubicBezTo>
                    <a:pt x="14250" y="1721"/>
                    <a:pt x="14602" y="1369"/>
                    <a:pt x="14602" y="919"/>
                  </a:cubicBezTo>
                  <a:lnTo>
                    <a:pt x="14602" y="801"/>
                  </a:lnTo>
                  <a:cubicBezTo>
                    <a:pt x="14602" y="352"/>
                    <a:pt x="14250" y="1"/>
                    <a:pt x="13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0"/>
            <p:cNvSpPr/>
            <p:nvPr/>
          </p:nvSpPr>
          <p:spPr>
            <a:xfrm>
              <a:off x="3387454" y="3392960"/>
              <a:ext cx="48659" cy="20020"/>
            </a:xfrm>
            <a:custGeom>
              <a:avLst/>
              <a:gdLst/>
              <a:ahLst/>
              <a:cxnLst/>
              <a:rect l="l" t="t" r="r" b="b"/>
              <a:pathLst>
                <a:path w="4183" h="1721" extrusionOk="0">
                  <a:moveTo>
                    <a:pt x="860" y="1"/>
                  </a:moveTo>
                  <a:cubicBezTo>
                    <a:pt x="371" y="1"/>
                    <a:pt x="0" y="392"/>
                    <a:pt x="0" y="861"/>
                  </a:cubicBezTo>
                  <a:cubicBezTo>
                    <a:pt x="0" y="1330"/>
                    <a:pt x="371" y="1721"/>
                    <a:pt x="860" y="1721"/>
                  </a:cubicBezTo>
                  <a:lnTo>
                    <a:pt x="3323" y="1721"/>
                  </a:lnTo>
                  <a:cubicBezTo>
                    <a:pt x="3792" y="1721"/>
                    <a:pt x="4183" y="1330"/>
                    <a:pt x="4183" y="861"/>
                  </a:cubicBezTo>
                  <a:cubicBezTo>
                    <a:pt x="4183" y="392"/>
                    <a:pt x="3792" y="1"/>
                    <a:pt x="3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70"/>
          <p:cNvGrpSpPr/>
          <p:nvPr/>
        </p:nvGrpSpPr>
        <p:grpSpPr>
          <a:xfrm>
            <a:off x="844075" y="1297075"/>
            <a:ext cx="1889100" cy="146100"/>
            <a:chOff x="2432300" y="1490925"/>
            <a:chExt cx="1889100" cy="146100"/>
          </a:xfrm>
        </p:grpSpPr>
        <p:sp>
          <p:nvSpPr>
            <p:cNvPr id="2132" name="Google Shape;2132;p70"/>
            <p:cNvSpPr/>
            <p:nvPr/>
          </p:nvSpPr>
          <p:spPr>
            <a:xfrm>
              <a:off x="2432300" y="1490925"/>
              <a:ext cx="1889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3" name="Google Shape;2133;p70"/>
            <p:cNvGrpSpPr/>
            <p:nvPr/>
          </p:nvGrpSpPr>
          <p:grpSpPr>
            <a:xfrm rot="10800000" flipH="1">
              <a:off x="2497649" y="1516972"/>
              <a:ext cx="429322" cy="93999"/>
              <a:chOff x="5795037" y="809024"/>
              <a:chExt cx="431653" cy="94500"/>
            </a:xfrm>
          </p:grpSpPr>
          <p:sp>
            <p:nvSpPr>
              <p:cNvPr id="2134" name="Google Shape;2134;p70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7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70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618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4"/>
          <p:cNvSpPr/>
          <p:nvPr/>
        </p:nvSpPr>
        <p:spPr>
          <a:xfrm>
            <a:off x="7669770" y="2205849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4"/>
          <p:cNvSpPr/>
          <p:nvPr/>
        </p:nvSpPr>
        <p:spPr>
          <a:xfrm flipH="1">
            <a:off x="537658" y="1650824"/>
            <a:ext cx="943514" cy="1288940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4"/>
          <p:cNvSpPr/>
          <p:nvPr/>
        </p:nvSpPr>
        <p:spPr>
          <a:xfrm>
            <a:off x="7574513" y="2045938"/>
            <a:ext cx="60951" cy="52551"/>
          </a:xfrm>
          <a:custGeom>
            <a:avLst/>
            <a:gdLst/>
            <a:ahLst/>
            <a:cxnLst/>
            <a:rect l="l" t="t" r="r" b="b"/>
            <a:pathLst>
              <a:path w="1987" h="1713" extrusionOk="0">
                <a:moveTo>
                  <a:pt x="1142" y="1"/>
                </a:moveTo>
                <a:cubicBezTo>
                  <a:pt x="572" y="1"/>
                  <a:pt x="1" y="298"/>
                  <a:pt x="1" y="868"/>
                </a:cubicBezTo>
                <a:cubicBezTo>
                  <a:pt x="1" y="1439"/>
                  <a:pt x="572" y="1713"/>
                  <a:pt x="1142" y="1713"/>
                </a:cubicBezTo>
                <a:cubicBezTo>
                  <a:pt x="1416" y="1713"/>
                  <a:pt x="1987" y="1439"/>
                  <a:pt x="1987" y="868"/>
                </a:cubicBezTo>
                <a:cubicBezTo>
                  <a:pt x="1987" y="298"/>
                  <a:pt x="1416" y="1"/>
                  <a:pt x="114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4"/>
          <p:cNvSpPr/>
          <p:nvPr/>
        </p:nvSpPr>
        <p:spPr>
          <a:xfrm>
            <a:off x="953700" y="1406850"/>
            <a:ext cx="7236600" cy="2329800"/>
          </a:xfrm>
          <a:prstGeom prst="roundRect">
            <a:avLst>
              <a:gd name="adj" fmla="val 5229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4"/>
          <p:cNvSpPr txBox="1">
            <a:spLocks noGrp="1"/>
          </p:cNvSpPr>
          <p:nvPr>
            <p:ph type="subTitle" idx="1"/>
          </p:nvPr>
        </p:nvSpPr>
        <p:spPr>
          <a:xfrm>
            <a:off x="1056805" y="1483840"/>
            <a:ext cx="6942301" cy="2069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af-ZA" sz="1400" dirty="0" err="1">
                <a:latin typeface="Times New Roman"/>
                <a:cs typeface="Times New Roman"/>
              </a:rPr>
              <a:t>Wikipedia</a:t>
            </a:r>
            <a:r>
              <a:rPr lang="af-ZA" sz="1400" dirty="0">
                <a:latin typeface="Times New Roman"/>
                <a:cs typeface="Times New Roman"/>
              </a:rPr>
              <a:t> is </a:t>
            </a:r>
            <a:r>
              <a:rPr lang="af-ZA" sz="1400" dirty="0" err="1">
                <a:latin typeface="Times New Roman"/>
                <a:cs typeface="Times New Roman"/>
              </a:rPr>
              <a:t>a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popular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search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tool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for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the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public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to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learn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basic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information</a:t>
            </a:r>
            <a:r>
              <a:rPr lang="af-ZA" sz="1400" dirty="0">
                <a:latin typeface="Times New Roman"/>
                <a:cs typeface="Times New Roman"/>
              </a:rPr>
              <a:t>. </a:t>
            </a:r>
            <a:r>
              <a:rPr lang="af-ZA" sz="1400" dirty="0" err="1">
                <a:latin typeface="Times New Roman"/>
                <a:cs typeface="Times New Roman"/>
              </a:rPr>
              <a:t>The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daily</a:t>
            </a:r>
            <a:r>
              <a:rPr lang="af-ZA" sz="1400" dirty="0">
                <a:latin typeface="Times New Roman"/>
                <a:cs typeface="Times New Roman"/>
              </a:rPr>
              <a:t> web </a:t>
            </a:r>
            <a:r>
              <a:rPr lang="af-ZA" sz="1400" dirty="0" err="1">
                <a:latin typeface="Times New Roman"/>
                <a:cs typeface="Times New Roman"/>
              </a:rPr>
              <a:t>traffic</a:t>
            </a:r>
            <a:r>
              <a:rPr lang="af-ZA" sz="1400" dirty="0">
                <a:latin typeface="Times New Roman"/>
                <a:cs typeface="Times New Roman"/>
              </a:rPr>
              <a:t> of </a:t>
            </a:r>
            <a:r>
              <a:rPr lang="af-ZA" sz="1400" dirty="0" err="1">
                <a:latin typeface="Times New Roman"/>
                <a:cs typeface="Times New Roman"/>
              </a:rPr>
              <a:t>topics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on</a:t>
            </a:r>
            <a:r>
              <a:rPr lang="af-ZA" sz="1400" dirty="0">
                <a:latin typeface="Times New Roman"/>
                <a:cs typeface="Times New Roman"/>
              </a:rPr>
              <a:t> </a:t>
            </a:r>
            <a:r>
              <a:rPr lang="af-ZA" sz="1400" dirty="0" err="1">
                <a:latin typeface="Times New Roman"/>
                <a:cs typeface="Times New Roman"/>
              </a:rPr>
              <a:t>Wikipedia</a:t>
            </a:r>
            <a:r>
              <a:rPr lang="af-ZA" sz="1400" dirty="0">
                <a:latin typeface="Times New Roman"/>
                <a:cs typeface="Times New Roman"/>
              </a:rPr>
              <a:t> is </a:t>
            </a:r>
            <a:r>
              <a:rPr lang="af-ZA" sz="1400" dirty="0" err="1">
                <a:latin typeface="Times New Roman"/>
                <a:cs typeface="Times New Roman"/>
              </a:rPr>
              <a:t>typical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time</a:t>
            </a:r>
            <a:r>
              <a:rPr lang="af-ZA" sz="1400" dirty="0">
                <a:latin typeface="Times New Roman"/>
                <a:cs typeface="Times New Roman"/>
              </a:rPr>
              <a:t>-series data. </a:t>
            </a:r>
            <a:r>
              <a:rPr lang="af-ZA" sz="1400" dirty="0" err="1">
                <a:latin typeface="Times New Roman"/>
                <a:cs typeface="Times New Roman"/>
              </a:rPr>
              <a:t>For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the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benefit</a:t>
            </a:r>
            <a:r>
              <a:rPr lang="af-ZA" sz="1400" dirty="0">
                <a:latin typeface="Times New Roman"/>
                <a:cs typeface="Times New Roman"/>
              </a:rPr>
              <a:t> of </a:t>
            </a:r>
            <a:r>
              <a:rPr lang="af-ZA" sz="1400" dirty="0" err="1">
                <a:latin typeface="Times New Roman"/>
                <a:cs typeface="Times New Roman"/>
              </a:rPr>
              <a:t>Wikipedia</a:t>
            </a:r>
            <a:r>
              <a:rPr lang="af-ZA" sz="1400" dirty="0">
                <a:latin typeface="Times New Roman"/>
                <a:cs typeface="Times New Roman"/>
              </a:rPr>
              <a:t>, </a:t>
            </a:r>
            <a:r>
              <a:rPr lang="af-ZA" sz="1400" dirty="0" err="1">
                <a:latin typeface="Times New Roman"/>
                <a:cs typeface="Times New Roman"/>
              </a:rPr>
              <a:t>it</a:t>
            </a:r>
            <a:r>
              <a:rPr lang="af-ZA" sz="1400" dirty="0">
                <a:latin typeface="Times New Roman"/>
                <a:cs typeface="Times New Roman"/>
              </a:rPr>
              <a:t> is </a:t>
            </a:r>
            <a:r>
              <a:rPr lang="af-ZA" sz="1400" dirty="0" err="1">
                <a:latin typeface="Times New Roman"/>
                <a:cs typeface="Times New Roman"/>
              </a:rPr>
              <a:t>useful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to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forecast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the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daily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views</a:t>
            </a:r>
            <a:r>
              <a:rPr lang="af-ZA" sz="1400" dirty="0">
                <a:latin typeface="Times New Roman"/>
                <a:cs typeface="Times New Roman"/>
              </a:rPr>
              <a:t> of different </a:t>
            </a:r>
            <a:r>
              <a:rPr lang="af-ZA" sz="1400" dirty="0" err="1">
                <a:latin typeface="Times New Roman"/>
                <a:cs typeface="Times New Roman"/>
              </a:rPr>
              <a:t>topics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and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trending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words</a:t>
            </a:r>
            <a:r>
              <a:rPr lang="af-ZA" sz="1400" dirty="0">
                <a:latin typeface="Times New Roman"/>
                <a:cs typeface="Times New Roman"/>
              </a:rPr>
              <a:t>. </a:t>
            </a:r>
            <a:r>
              <a:rPr lang="af-ZA" sz="1400" dirty="0" err="1">
                <a:latin typeface="Times New Roman"/>
                <a:cs typeface="Times New Roman"/>
              </a:rPr>
              <a:t>For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public</a:t>
            </a:r>
            <a:r>
              <a:rPr lang="af-ZA" sz="1400" dirty="0">
                <a:latin typeface="Times New Roman"/>
                <a:cs typeface="Times New Roman"/>
              </a:rPr>
              <a:t> </a:t>
            </a:r>
            <a:r>
              <a:rPr lang="af-ZA" sz="1400" dirty="0" err="1">
                <a:latin typeface="Times New Roman"/>
                <a:cs typeface="Times New Roman"/>
              </a:rPr>
              <a:t>opinion</a:t>
            </a:r>
            <a:r>
              <a:rPr lang="af-ZA" sz="1400" dirty="0">
                <a:latin typeface="Times New Roman"/>
                <a:cs typeface="Times New Roman"/>
              </a:rPr>
              <a:t> </a:t>
            </a:r>
            <a:r>
              <a:rPr lang="af-ZA" sz="1400" dirty="0" err="1">
                <a:latin typeface="Times New Roman"/>
                <a:cs typeface="Times New Roman"/>
              </a:rPr>
              <a:t>monitoring</a:t>
            </a:r>
            <a:r>
              <a:rPr lang="af-ZA" sz="1400" dirty="0">
                <a:latin typeface="Times New Roman"/>
                <a:cs typeface="Times New Roman"/>
              </a:rPr>
              <a:t>, </a:t>
            </a:r>
            <a:r>
              <a:rPr lang="af-ZA" sz="1400" dirty="0" err="1">
                <a:latin typeface="Times New Roman"/>
                <a:cs typeface="Times New Roman"/>
              </a:rPr>
              <a:t>it</a:t>
            </a:r>
            <a:r>
              <a:rPr lang="af-ZA" sz="1400" dirty="0">
                <a:latin typeface="Times New Roman"/>
                <a:cs typeface="Times New Roman"/>
              </a:rPr>
              <a:t> is important </a:t>
            </a:r>
            <a:r>
              <a:rPr lang="af-ZA" sz="1400" dirty="0" err="1">
                <a:latin typeface="Times New Roman"/>
                <a:cs typeface="Times New Roman"/>
              </a:rPr>
              <a:t>to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track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and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forecast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the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future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views</a:t>
            </a:r>
            <a:r>
              <a:rPr lang="af-ZA" sz="1400" dirty="0">
                <a:latin typeface="Times New Roman"/>
                <a:cs typeface="Times New Roman"/>
              </a:rPr>
              <a:t> of </a:t>
            </a:r>
            <a:r>
              <a:rPr lang="af-ZA" sz="1400" dirty="0" err="1">
                <a:latin typeface="Times New Roman"/>
                <a:cs typeface="Times New Roman"/>
              </a:rPr>
              <a:t>certain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topics</a:t>
            </a:r>
            <a:r>
              <a:rPr lang="af-ZA" sz="1400" dirty="0">
                <a:latin typeface="Times New Roman"/>
                <a:cs typeface="Times New Roman"/>
              </a:rPr>
              <a:t>. </a:t>
            </a:r>
            <a:r>
              <a:rPr lang="af-ZA" sz="1400" dirty="0" err="1">
                <a:latin typeface="Times New Roman"/>
                <a:cs typeface="Times New Roman"/>
              </a:rPr>
              <a:t>Hence</a:t>
            </a:r>
            <a:r>
              <a:rPr lang="af-ZA" sz="1400" dirty="0">
                <a:latin typeface="Times New Roman"/>
                <a:cs typeface="Times New Roman"/>
              </a:rPr>
              <a:t>, </a:t>
            </a:r>
            <a:r>
              <a:rPr lang="af-ZA" sz="1400" dirty="0" err="1">
                <a:latin typeface="Times New Roman"/>
                <a:cs typeface="Times New Roman"/>
              </a:rPr>
              <a:t>this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project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will</a:t>
            </a:r>
            <a:r>
              <a:rPr lang="af-ZA" sz="1400" dirty="0">
                <a:latin typeface="Times New Roman"/>
                <a:cs typeface="Times New Roman"/>
              </a:rPr>
              <a:t> </a:t>
            </a:r>
            <a:r>
              <a:rPr lang="af-ZA" sz="1400" dirty="0" err="1">
                <a:latin typeface="Times New Roman"/>
                <a:cs typeface="Times New Roman"/>
              </a:rPr>
              <a:t>focus</a:t>
            </a:r>
            <a:r>
              <a:rPr lang="af-ZA" sz="1400" dirty="0">
                <a:latin typeface="Times New Roman"/>
                <a:cs typeface="Times New Roman"/>
              </a:rPr>
              <a:t> </a:t>
            </a:r>
            <a:r>
              <a:rPr lang="af-ZA" sz="1400" dirty="0" err="1">
                <a:latin typeface="Times New Roman"/>
                <a:cs typeface="Times New Roman"/>
              </a:rPr>
              <a:t>on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the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prediction</a:t>
            </a:r>
            <a:r>
              <a:rPr lang="af-ZA" sz="1400" dirty="0">
                <a:latin typeface="Times New Roman"/>
                <a:cs typeface="Times New Roman"/>
              </a:rPr>
              <a:t> of </a:t>
            </a:r>
            <a:r>
              <a:rPr lang="af-ZA" sz="1400" dirty="0" err="1">
                <a:latin typeface="Times New Roman"/>
                <a:cs typeface="Times New Roman"/>
              </a:rPr>
              <a:t>the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daily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views</a:t>
            </a:r>
            <a:r>
              <a:rPr lang="af-ZA" sz="1400" dirty="0">
                <a:latin typeface="Times New Roman"/>
                <a:cs typeface="Times New Roman"/>
              </a:rPr>
              <a:t> of </a:t>
            </a:r>
            <a:r>
              <a:rPr lang="af-ZA" sz="1400" dirty="0" err="1">
                <a:latin typeface="Times New Roman"/>
                <a:cs typeface="Times New Roman"/>
              </a:rPr>
              <a:t>topics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on</a:t>
            </a:r>
            <a:r>
              <a:rPr lang="af-ZA" sz="1400" dirty="0">
                <a:latin typeface="Times New Roman"/>
                <a:cs typeface="Times New Roman"/>
              </a:rPr>
              <a:t> </a:t>
            </a:r>
            <a:r>
              <a:rPr lang="af-ZA" sz="1400" dirty="0" err="1">
                <a:latin typeface="Times New Roman"/>
                <a:cs typeface="Times New Roman"/>
              </a:rPr>
              <a:t>Wikipedia</a:t>
            </a:r>
            <a:r>
              <a:rPr lang="af-ZA" sz="1400" dirty="0">
                <a:latin typeface="Times New Roman"/>
                <a:cs typeface="Times New Roman"/>
              </a:rPr>
              <a:t>. </a:t>
            </a:r>
            <a:r>
              <a:rPr lang="af-ZA" sz="1400" dirty="0" err="1">
                <a:latin typeface="Times New Roman"/>
                <a:cs typeface="Times New Roman"/>
              </a:rPr>
              <a:t>To</a:t>
            </a:r>
            <a:r>
              <a:rPr lang="af-ZA" sz="1400" dirty="0">
                <a:latin typeface="Times New Roman"/>
                <a:cs typeface="Times New Roman"/>
              </a:rPr>
              <a:t> make </a:t>
            </a:r>
            <a:r>
              <a:rPr lang="af-ZA" sz="1400" dirty="0" err="1">
                <a:latin typeface="Times New Roman"/>
                <a:cs typeface="Times New Roman"/>
              </a:rPr>
              <a:t>our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project</a:t>
            </a:r>
            <a:r>
              <a:rPr lang="af-ZA" sz="1400" dirty="0">
                <a:latin typeface="Times New Roman"/>
                <a:cs typeface="Times New Roman"/>
              </a:rPr>
              <a:t> more </a:t>
            </a:r>
            <a:r>
              <a:rPr lang="af-ZA" sz="1400" dirty="0" err="1">
                <a:latin typeface="Times New Roman"/>
                <a:cs typeface="Times New Roman"/>
              </a:rPr>
              <a:t>concentrated</a:t>
            </a:r>
            <a:r>
              <a:rPr lang="af-ZA" sz="1400" dirty="0">
                <a:latin typeface="Times New Roman"/>
                <a:cs typeface="Times New Roman"/>
              </a:rPr>
              <a:t>, </a:t>
            </a:r>
            <a:r>
              <a:rPr lang="af-ZA" sz="1400" dirty="0" err="1">
                <a:latin typeface="Times New Roman"/>
                <a:cs typeface="Times New Roman"/>
              </a:rPr>
              <a:t>only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one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topic</a:t>
            </a:r>
            <a:r>
              <a:rPr lang="af-ZA" sz="1400" dirty="0">
                <a:latin typeface="Times New Roman"/>
                <a:cs typeface="Times New Roman"/>
              </a:rPr>
              <a:t> is </a:t>
            </a:r>
            <a:r>
              <a:rPr lang="af-ZA" sz="1400" dirty="0" err="1">
                <a:latin typeface="Times New Roman"/>
                <a:cs typeface="Times New Roman"/>
              </a:rPr>
              <a:t>focused</a:t>
            </a:r>
            <a:r>
              <a:rPr lang="af-ZA" sz="1400" dirty="0">
                <a:latin typeface="Times New Roman"/>
                <a:cs typeface="Times New Roman"/>
              </a:rPr>
              <a:t> as </a:t>
            </a:r>
            <a:r>
              <a:rPr lang="af-ZA" sz="1400" dirty="0" err="1">
                <a:latin typeface="Times New Roman"/>
                <a:cs typeface="Times New Roman"/>
              </a:rPr>
              <a:t>the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predicted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target</a:t>
            </a:r>
            <a:r>
              <a:rPr lang="af-ZA" sz="1400" dirty="0">
                <a:latin typeface="Times New Roman"/>
                <a:cs typeface="Times New Roman"/>
              </a:rPr>
              <a:t>, </a:t>
            </a:r>
            <a:r>
              <a:rPr lang="af-ZA" sz="1400" dirty="0" err="1">
                <a:latin typeface="Times New Roman"/>
                <a:cs typeface="Times New Roman"/>
              </a:rPr>
              <a:t>and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other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domains</a:t>
            </a:r>
            <a:r>
              <a:rPr lang="af-ZA" sz="1400" dirty="0">
                <a:latin typeface="Times New Roman"/>
                <a:cs typeface="Times New Roman"/>
              </a:rPr>
              <a:t> of </a:t>
            </a:r>
            <a:r>
              <a:rPr lang="af-ZA" sz="1400" dirty="0" err="1">
                <a:latin typeface="Times New Roman"/>
                <a:cs typeface="Times New Roman"/>
              </a:rPr>
              <a:t>the</a:t>
            </a:r>
            <a:r>
              <a:rPr lang="af-ZA" sz="1400" dirty="0">
                <a:latin typeface="Times New Roman"/>
                <a:cs typeface="Times New Roman"/>
              </a:rPr>
              <a:t> same </a:t>
            </a:r>
            <a:r>
              <a:rPr lang="af-ZA" sz="1400" dirty="0" err="1">
                <a:latin typeface="Times New Roman"/>
                <a:cs typeface="Times New Roman"/>
              </a:rPr>
              <a:t>topic</a:t>
            </a:r>
            <a:r>
              <a:rPr lang="af-ZA" sz="1400" dirty="0">
                <a:latin typeface="Times New Roman"/>
                <a:cs typeface="Times New Roman"/>
              </a:rPr>
              <a:t> as </a:t>
            </a:r>
            <a:r>
              <a:rPr lang="af-ZA" sz="1400" dirty="0" err="1">
                <a:latin typeface="Times New Roman"/>
                <a:cs typeface="Times New Roman"/>
              </a:rPr>
              <a:t>related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time</a:t>
            </a:r>
            <a:r>
              <a:rPr lang="af-ZA" sz="1400" dirty="0">
                <a:latin typeface="Times New Roman"/>
                <a:cs typeface="Times New Roman"/>
              </a:rPr>
              <a:t> series data.  </a:t>
            </a:r>
            <a:r>
              <a:rPr lang="af-ZA" sz="1400" dirty="0" err="1">
                <a:latin typeface="Times New Roman"/>
                <a:cs typeface="Times New Roman"/>
              </a:rPr>
              <a:t>Both</a:t>
            </a:r>
            <a:r>
              <a:rPr lang="af-ZA" sz="1400" dirty="0">
                <a:latin typeface="Times New Roman"/>
                <a:cs typeface="Times New Roman"/>
              </a:rPr>
              <a:t> </a:t>
            </a:r>
            <a:r>
              <a:rPr lang="af-ZA" sz="1400" dirty="0" err="1">
                <a:latin typeface="Times New Roman"/>
                <a:cs typeface="Times New Roman"/>
              </a:rPr>
              <a:t>univariate</a:t>
            </a:r>
            <a:r>
              <a:rPr lang="af-ZA" sz="1400" dirty="0">
                <a:latin typeface="Times New Roman"/>
                <a:cs typeface="Times New Roman"/>
              </a:rPr>
              <a:t> </a:t>
            </a:r>
            <a:r>
              <a:rPr lang="af-ZA" sz="1400" dirty="0" err="1">
                <a:latin typeface="Times New Roman"/>
                <a:cs typeface="Times New Roman"/>
              </a:rPr>
              <a:t>and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multivariant</a:t>
            </a:r>
            <a:r>
              <a:rPr lang="af-ZA" sz="1400" dirty="0">
                <a:latin typeface="Times New Roman"/>
                <a:cs typeface="Times New Roman"/>
              </a:rPr>
              <a:t> </a:t>
            </a:r>
            <a:r>
              <a:rPr lang="af-ZA" sz="1400" dirty="0" err="1">
                <a:latin typeface="Times New Roman"/>
                <a:cs typeface="Times New Roman"/>
              </a:rPr>
              <a:t>models</a:t>
            </a:r>
            <a:r>
              <a:rPr lang="af-ZA" sz="1400" dirty="0">
                <a:latin typeface="Times New Roman"/>
                <a:cs typeface="Times New Roman"/>
              </a:rPr>
              <a:t> are </a:t>
            </a:r>
            <a:r>
              <a:rPr lang="af-ZA" sz="1400" dirty="0" err="1">
                <a:latin typeface="Times New Roman"/>
                <a:cs typeface="Times New Roman"/>
              </a:rPr>
              <a:t>applied</a:t>
            </a:r>
            <a:r>
              <a:rPr lang="af-ZA" sz="1400" dirty="0">
                <a:latin typeface="Times New Roman"/>
                <a:cs typeface="Times New Roman"/>
              </a:rPr>
              <a:t>. </a:t>
            </a:r>
            <a:r>
              <a:rPr lang="af-ZA" sz="1300" dirty="0">
                <a:latin typeface="Times New Roman"/>
                <a:cs typeface="Times New Roman"/>
              </a:rPr>
              <a:t> </a:t>
            </a:r>
            <a:endParaRPr lang="en-US" sz="1300" dirty="0">
              <a:latin typeface="Times New Roman"/>
              <a:cs typeface="Times New Roman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8025145" y="3486402"/>
            <a:ext cx="270900" cy="270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57163" dist="85725" dir="5400000" algn="bl" rotWithShape="0">
              <a:schemeClr val="dk1">
                <a:alpha val="38000"/>
              </a:schemeClr>
            </a:outerShdw>
            <a:reflection stA="24000" endPos="30000" dist="1524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4"/>
          <p:cNvSpPr/>
          <p:nvPr/>
        </p:nvSpPr>
        <p:spPr>
          <a:xfrm>
            <a:off x="609715" y="3028424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4"/>
          <p:cNvSpPr/>
          <p:nvPr/>
        </p:nvSpPr>
        <p:spPr>
          <a:xfrm>
            <a:off x="815498" y="3319475"/>
            <a:ext cx="60900" cy="609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4"/>
          <p:cNvSpPr/>
          <p:nvPr/>
        </p:nvSpPr>
        <p:spPr>
          <a:xfrm>
            <a:off x="8263115" y="2083349"/>
            <a:ext cx="94500" cy="94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5352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9B885F-7395-4847-D131-628581D7F966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Problem Statement</a:t>
            </a:r>
            <a:endParaRPr lang="en-CN" sz="2500"/>
          </a:p>
        </p:txBody>
      </p:sp>
      <p:pic>
        <p:nvPicPr>
          <p:cNvPr id="1026" name="Picture 2" descr="Wikipedia - Wikipedia">
            <a:extLst>
              <a:ext uri="{FF2B5EF4-FFF2-40B4-BE49-F238E27FC236}">
                <a16:creationId xmlns:a16="http://schemas.microsoft.com/office/drawing/2014/main" id="{46B4F026-1627-A837-0633-57D31F1B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70" y="3392489"/>
            <a:ext cx="923152" cy="84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9 Reasons Your Click-Through Rate Sucks (And What to do About It)">
            <a:extLst>
              <a:ext uri="{FF2B5EF4-FFF2-40B4-BE49-F238E27FC236}">
                <a16:creationId xmlns:a16="http://schemas.microsoft.com/office/drawing/2014/main" id="{7EAF32CE-3036-D3A5-CA65-F876613F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0710" y="3380375"/>
            <a:ext cx="1160111" cy="116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04DE4-91F9-2472-F0CD-4503CE278D8C}"/>
              </a:ext>
            </a:extLst>
          </p:cNvPr>
          <p:cNvSpPr txBox="1"/>
          <p:nvPr/>
        </p:nvSpPr>
        <p:spPr>
          <a:xfrm>
            <a:off x="1605814" y="3906230"/>
            <a:ext cx="6915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Assumptions</a:t>
            </a:r>
            <a:r>
              <a:rPr lang="zh-CN" altLang="en-US" sz="18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 </a:t>
            </a:r>
            <a:r>
              <a:rPr lang="en-US" altLang="zh-CN" sz="18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–</a:t>
            </a:r>
            <a:r>
              <a:rPr lang="zh-CN" altLang="en-US" sz="18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 </a:t>
            </a:r>
            <a:r>
              <a:rPr lang="en-US" altLang="zh-CN" i="0" u="none" strike="noStrike" baseline="0">
                <a:solidFill>
                  <a:srgbClr val="F1F0FF"/>
                </a:solidFill>
                <a:latin typeface="Montserrat" pitchFamily="2" charset="77"/>
              </a:rPr>
              <a:t>Assume data has </a:t>
            </a:r>
            <a:r>
              <a:rPr lang="en-US" altLang="zh-CN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trend</a:t>
            </a:r>
            <a:r>
              <a:rPr lang="en-US" altLang="zh-CN" i="0" u="none" strike="noStrike" baseline="0">
                <a:solidFill>
                  <a:srgbClr val="F1F0FF"/>
                </a:solidFill>
                <a:latin typeface="Montserrat" pitchFamily="2" charset="77"/>
              </a:rPr>
              <a:t> and </a:t>
            </a:r>
            <a:r>
              <a:rPr lang="en-US" altLang="zh-CN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seasonality</a:t>
            </a:r>
            <a:endParaRPr lang="en-CN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70"/>
          <p:cNvSpPr txBox="1">
            <a:spLocks noGrp="1"/>
          </p:cNvSpPr>
          <p:nvPr>
            <p:ph type="title"/>
          </p:nvPr>
        </p:nvSpPr>
        <p:spPr>
          <a:xfrm>
            <a:off x="1504189" y="1472107"/>
            <a:ext cx="6130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sz="4800"/>
              <a:t>Exploratory</a:t>
            </a:r>
            <a:r>
              <a:rPr lang="zh-CN" altLang="en-US" sz="4800"/>
              <a:t> </a:t>
            </a:r>
            <a:r>
              <a:rPr lang="en-US" altLang="zh-CN" sz="4800"/>
              <a:t>Data</a:t>
            </a:r>
            <a:r>
              <a:rPr lang="zh-CN" altLang="en-US" sz="4800"/>
              <a:t> </a:t>
            </a:r>
            <a:r>
              <a:rPr lang="en-US" altLang="zh-CN" sz="4800"/>
              <a:t>Analysis</a:t>
            </a:r>
            <a:br>
              <a:rPr lang="en-US" altLang="zh-CN" sz="4800"/>
            </a:br>
            <a:br>
              <a:rPr lang="en-US" altLang="zh-CN" sz="1800" b="0">
                <a:solidFill>
                  <a:schemeClr val="accent1">
                    <a:lumMod val="25000"/>
                  </a:schemeClr>
                </a:solidFill>
              </a:rPr>
            </a:b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b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b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600" b="0" i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en-US" sz="1600" b="0" i="1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91" name="Google Shape;2091;p70"/>
          <p:cNvGrpSpPr/>
          <p:nvPr/>
        </p:nvGrpSpPr>
        <p:grpSpPr>
          <a:xfrm>
            <a:off x="459624" y="1652622"/>
            <a:ext cx="1074309" cy="356822"/>
            <a:chOff x="1725115" y="1291147"/>
            <a:chExt cx="519090" cy="172403"/>
          </a:xfrm>
        </p:grpSpPr>
        <p:sp>
          <p:nvSpPr>
            <p:cNvPr id="2092" name="Google Shape;2092;p7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5" name="Google Shape;2095;p70"/>
          <p:cNvGrpSpPr/>
          <p:nvPr/>
        </p:nvGrpSpPr>
        <p:grpSpPr>
          <a:xfrm>
            <a:off x="7613138" y="901175"/>
            <a:ext cx="809645" cy="537909"/>
            <a:chOff x="1082550" y="590325"/>
            <a:chExt cx="586954" cy="389958"/>
          </a:xfrm>
        </p:grpSpPr>
        <p:sp>
          <p:nvSpPr>
            <p:cNvPr id="2096" name="Google Shape;2096;p70"/>
            <p:cNvSpPr/>
            <p:nvPr/>
          </p:nvSpPr>
          <p:spPr>
            <a:xfrm>
              <a:off x="1082550" y="590325"/>
              <a:ext cx="586954" cy="389958"/>
            </a:xfrm>
            <a:custGeom>
              <a:avLst/>
              <a:gdLst/>
              <a:ahLst/>
              <a:cxnLst/>
              <a:rect l="l" t="t" r="r" b="b"/>
              <a:pathLst>
                <a:path w="32745" h="21755" extrusionOk="0">
                  <a:moveTo>
                    <a:pt x="4610" y="0"/>
                  </a:moveTo>
                  <a:cubicBezTo>
                    <a:pt x="2069" y="0"/>
                    <a:pt x="1" y="2068"/>
                    <a:pt x="1" y="4611"/>
                  </a:cubicBezTo>
                  <a:lnTo>
                    <a:pt x="1" y="17143"/>
                  </a:lnTo>
                  <a:cubicBezTo>
                    <a:pt x="1" y="19686"/>
                    <a:pt x="2069" y="21754"/>
                    <a:pt x="4610" y="21754"/>
                  </a:cubicBezTo>
                  <a:lnTo>
                    <a:pt x="28134" y="21754"/>
                  </a:lnTo>
                  <a:cubicBezTo>
                    <a:pt x="30677" y="21754"/>
                    <a:pt x="32745" y="19686"/>
                    <a:pt x="32745" y="17143"/>
                  </a:cubicBezTo>
                  <a:lnTo>
                    <a:pt x="32745" y="4611"/>
                  </a:lnTo>
                  <a:cubicBezTo>
                    <a:pt x="32745" y="2068"/>
                    <a:pt x="30677" y="0"/>
                    <a:pt x="28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0"/>
            <p:cNvSpPr/>
            <p:nvPr/>
          </p:nvSpPr>
          <p:spPr>
            <a:xfrm>
              <a:off x="1322916" y="712237"/>
              <a:ext cx="126658" cy="146125"/>
            </a:xfrm>
            <a:custGeom>
              <a:avLst/>
              <a:gdLst/>
              <a:ahLst/>
              <a:cxnLst/>
              <a:rect l="l" t="t" r="r" b="b"/>
              <a:pathLst>
                <a:path w="7066" h="8152" extrusionOk="0">
                  <a:moveTo>
                    <a:pt x="1" y="0"/>
                  </a:moveTo>
                  <a:lnTo>
                    <a:pt x="1" y="4067"/>
                  </a:lnTo>
                  <a:lnTo>
                    <a:pt x="1" y="8152"/>
                  </a:lnTo>
                  <a:lnTo>
                    <a:pt x="3542" y="6119"/>
                  </a:lnTo>
                  <a:lnTo>
                    <a:pt x="7066" y="4067"/>
                  </a:lnTo>
                  <a:lnTo>
                    <a:pt x="3542" y="2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8" name="Google Shape;2098;p70"/>
          <p:cNvGrpSpPr/>
          <p:nvPr/>
        </p:nvGrpSpPr>
        <p:grpSpPr>
          <a:xfrm>
            <a:off x="7360408" y="3015703"/>
            <a:ext cx="761142" cy="252794"/>
            <a:chOff x="1725115" y="1291147"/>
            <a:chExt cx="519090" cy="172403"/>
          </a:xfrm>
        </p:grpSpPr>
        <p:sp>
          <p:nvSpPr>
            <p:cNvPr id="2099" name="Google Shape;2099;p70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0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0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70"/>
          <p:cNvGrpSpPr/>
          <p:nvPr/>
        </p:nvGrpSpPr>
        <p:grpSpPr>
          <a:xfrm>
            <a:off x="7252065" y="575147"/>
            <a:ext cx="620134" cy="233914"/>
            <a:chOff x="6872640" y="3300197"/>
            <a:chExt cx="620134" cy="233914"/>
          </a:xfrm>
        </p:grpSpPr>
        <p:sp>
          <p:nvSpPr>
            <p:cNvPr id="2103" name="Google Shape;2103;p70"/>
            <p:cNvSpPr/>
            <p:nvPr/>
          </p:nvSpPr>
          <p:spPr>
            <a:xfrm>
              <a:off x="7282174" y="3300197"/>
              <a:ext cx="210600" cy="21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70"/>
          <p:cNvGrpSpPr/>
          <p:nvPr/>
        </p:nvGrpSpPr>
        <p:grpSpPr>
          <a:xfrm rot="1719536">
            <a:off x="2327205" y="4026362"/>
            <a:ext cx="575168" cy="188877"/>
            <a:chOff x="6872640" y="3345236"/>
            <a:chExt cx="575161" cy="188875"/>
          </a:xfrm>
        </p:grpSpPr>
        <p:sp>
          <p:nvSpPr>
            <p:cNvPr id="2106" name="Google Shape;2106;p70"/>
            <p:cNvSpPr/>
            <p:nvPr/>
          </p:nvSpPr>
          <p:spPr>
            <a:xfrm>
              <a:off x="7327202" y="3345236"/>
              <a:ext cx="120600" cy="1206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0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70"/>
          <p:cNvGrpSpPr/>
          <p:nvPr/>
        </p:nvGrpSpPr>
        <p:grpSpPr>
          <a:xfrm>
            <a:off x="1161595" y="2977127"/>
            <a:ext cx="924185" cy="1323604"/>
            <a:chOff x="5116556" y="2401406"/>
            <a:chExt cx="693937" cy="993846"/>
          </a:xfrm>
        </p:grpSpPr>
        <p:sp>
          <p:nvSpPr>
            <p:cNvPr id="2109" name="Google Shape;2109;p70"/>
            <p:cNvSpPr/>
            <p:nvPr/>
          </p:nvSpPr>
          <p:spPr>
            <a:xfrm>
              <a:off x="5116556" y="2401406"/>
              <a:ext cx="693937" cy="993846"/>
            </a:xfrm>
            <a:custGeom>
              <a:avLst/>
              <a:gdLst/>
              <a:ahLst/>
              <a:cxnLst/>
              <a:rect l="l" t="t" r="r" b="b"/>
              <a:pathLst>
                <a:path w="59655" h="85437" extrusionOk="0">
                  <a:moveTo>
                    <a:pt x="1194" y="1"/>
                  </a:moveTo>
                  <a:cubicBezTo>
                    <a:pt x="529" y="1"/>
                    <a:pt x="1" y="548"/>
                    <a:pt x="1" y="1194"/>
                  </a:cubicBezTo>
                  <a:lnTo>
                    <a:pt x="1" y="84224"/>
                  </a:lnTo>
                  <a:cubicBezTo>
                    <a:pt x="1" y="84889"/>
                    <a:pt x="529" y="85436"/>
                    <a:pt x="1194" y="85436"/>
                  </a:cubicBezTo>
                  <a:lnTo>
                    <a:pt x="58463" y="85436"/>
                  </a:lnTo>
                  <a:cubicBezTo>
                    <a:pt x="59128" y="85436"/>
                    <a:pt x="59655" y="84889"/>
                    <a:pt x="59655" y="84224"/>
                  </a:cubicBezTo>
                  <a:lnTo>
                    <a:pt x="59655" y="1194"/>
                  </a:lnTo>
                  <a:cubicBezTo>
                    <a:pt x="59655" y="548"/>
                    <a:pt x="59128" y="1"/>
                    <a:pt x="58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0"/>
            <p:cNvSpPr/>
            <p:nvPr/>
          </p:nvSpPr>
          <p:spPr>
            <a:xfrm>
              <a:off x="5208650" y="2996199"/>
              <a:ext cx="509992" cy="35712"/>
            </a:xfrm>
            <a:custGeom>
              <a:avLst/>
              <a:gdLst/>
              <a:ahLst/>
              <a:cxnLst/>
              <a:rect l="l" t="t" r="r" b="b"/>
              <a:pathLst>
                <a:path w="43842" h="3070" extrusionOk="0">
                  <a:moveTo>
                    <a:pt x="1525" y="1"/>
                  </a:moveTo>
                  <a:cubicBezTo>
                    <a:pt x="684" y="1"/>
                    <a:pt x="1" y="685"/>
                    <a:pt x="1" y="1525"/>
                  </a:cubicBezTo>
                  <a:cubicBezTo>
                    <a:pt x="1" y="2385"/>
                    <a:pt x="684" y="3070"/>
                    <a:pt x="1525" y="3070"/>
                  </a:cubicBezTo>
                  <a:lnTo>
                    <a:pt x="42298" y="3070"/>
                  </a:lnTo>
                  <a:cubicBezTo>
                    <a:pt x="43138" y="3070"/>
                    <a:pt x="43841" y="2385"/>
                    <a:pt x="43841" y="1525"/>
                  </a:cubicBezTo>
                  <a:cubicBezTo>
                    <a:pt x="43841" y="685"/>
                    <a:pt x="43138" y="1"/>
                    <a:pt x="42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0"/>
            <p:cNvSpPr/>
            <p:nvPr/>
          </p:nvSpPr>
          <p:spPr>
            <a:xfrm>
              <a:off x="5208650" y="3268818"/>
              <a:ext cx="242386" cy="35933"/>
            </a:xfrm>
            <a:custGeom>
              <a:avLst/>
              <a:gdLst/>
              <a:ahLst/>
              <a:cxnLst/>
              <a:rect l="l" t="t" r="r" b="b"/>
              <a:pathLst>
                <a:path w="20837" h="3089" extrusionOk="0">
                  <a:moveTo>
                    <a:pt x="1525" y="1"/>
                  </a:moveTo>
                  <a:cubicBezTo>
                    <a:pt x="684" y="1"/>
                    <a:pt x="1" y="684"/>
                    <a:pt x="1" y="1544"/>
                  </a:cubicBezTo>
                  <a:cubicBezTo>
                    <a:pt x="1" y="2385"/>
                    <a:pt x="684" y="3089"/>
                    <a:pt x="1525" y="3089"/>
                  </a:cubicBezTo>
                  <a:lnTo>
                    <a:pt x="19292" y="3089"/>
                  </a:lnTo>
                  <a:cubicBezTo>
                    <a:pt x="20152" y="3089"/>
                    <a:pt x="20837" y="2385"/>
                    <a:pt x="20837" y="1544"/>
                  </a:cubicBezTo>
                  <a:cubicBezTo>
                    <a:pt x="20837" y="684"/>
                    <a:pt x="20152" y="1"/>
                    <a:pt x="19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0"/>
            <p:cNvSpPr/>
            <p:nvPr/>
          </p:nvSpPr>
          <p:spPr>
            <a:xfrm>
              <a:off x="5208650" y="3086932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3"/>
                  </a:cubicBezTo>
                  <a:cubicBezTo>
                    <a:pt x="1" y="2403"/>
                    <a:pt x="684" y="3088"/>
                    <a:pt x="1525" y="3088"/>
                  </a:cubicBezTo>
                  <a:lnTo>
                    <a:pt x="42298" y="3088"/>
                  </a:lnTo>
                  <a:cubicBezTo>
                    <a:pt x="43138" y="3088"/>
                    <a:pt x="43841" y="2403"/>
                    <a:pt x="43841" y="1543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0"/>
            <p:cNvSpPr/>
            <p:nvPr/>
          </p:nvSpPr>
          <p:spPr>
            <a:xfrm>
              <a:off x="5208650" y="3177875"/>
              <a:ext cx="509992" cy="35933"/>
            </a:xfrm>
            <a:custGeom>
              <a:avLst/>
              <a:gdLst/>
              <a:ahLst/>
              <a:cxnLst/>
              <a:rect l="l" t="t" r="r" b="b"/>
              <a:pathLst>
                <a:path w="43842" h="3089" extrusionOk="0">
                  <a:moveTo>
                    <a:pt x="1525" y="0"/>
                  </a:moveTo>
                  <a:cubicBezTo>
                    <a:pt x="684" y="0"/>
                    <a:pt x="1" y="704"/>
                    <a:pt x="1" y="1544"/>
                  </a:cubicBezTo>
                  <a:cubicBezTo>
                    <a:pt x="1" y="2404"/>
                    <a:pt x="684" y="3089"/>
                    <a:pt x="1525" y="3089"/>
                  </a:cubicBezTo>
                  <a:lnTo>
                    <a:pt x="42298" y="3089"/>
                  </a:lnTo>
                  <a:cubicBezTo>
                    <a:pt x="43138" y="3089"/>
                    <a:pt x="43841" y="2404"/>
                    <a:pt x="43841" y="1544"/>
                  </a:cubicBezTo>
                  <a:cubicBezTo>
                    <a:pt x="43841" y="704"/>
                    <a:pt x="43138" y="0"/>
                    <a:pt x="42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2340000" algn="bl" rotWithShape="0">
                <a:schemeClr val="dk1">
                  <a:alpha val="18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0"/>
            <p:cNvSpPr/>
            <p:nvPr/>
          </p:nvSpPr>
          <p:spPr>
            <a:xfrm>
              <a:off x="5147719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0" y="644"/>
                    <a:pt x="0" y="1447"/>
                  </a:cubicBezTo>
                  <a:cubicBezTo>
                    <a:pt x="0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0"/>
            <p:cNvSpPr/>
            <p:nvPr/>
          </p:nvSpPr>
          <p:spPr>
            <a:xfrm>
              <a:off x="5214781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7" y="0"/>
                    <a:pt x="1" y="644"/>
                    <a:pt x="1" y="1447"/>
                  </a:cubicBezTo>
                  <a:cubicBezTo>
                    <a:pt x="1" y="2247"/>
                    <a:pt x="647" y="2893"/>
                    <a:pt x="1447" y="2893"/>
                  </a:cubicBezTo>
                  <a:cubicBezTo>
                    <a:pt x="2249" y="2893"/>
                    <a:pt x="2893" y="2247"/>
                    <a:pt x="2893" y="1447"/>
                  </a:cubicBezTo>
                  <a:cubicBezTo>
                    <a:pt x="2893" y="644"/>
                    <a:pt x="2249" y="0"/>
                    <a:pt x="1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0"/>
            <p:cNvSpPr/>
            <p:nvPr/>
          </p:nvSpPr>
          <p:spPr>
            <a:xfrm>
              <a:off x="5281865" y="2426206"/>
              <a:ext cx="33664" cy="33653"/>
            </a:xfrm>
            <a:custGeom>
              <a:avLst/>
              <a:gdLst/>
              <a:ahLst/>
              <a:cxnLst/>
              <a:rect l="l" t="t" r="r" b="b"/>
              <a:pathLst>
                <a:path w="2894" h="2893" extrusionOk="0">
                  <a:moveTo>
                    <a:pt x="1447" y="0"/>
                  </a:moveTo>
                  <a:cubicBezTo>
                    <a:pt x="645" y="0"/>
                    <a:pt x="1" y="644"/>
                    <a:pt x="1" y="1447"/>
                  </a:cubicBezTo>
                  <a:cubicBezTo>
                    <a:pt x="1" y="2247"/>
                    <a:pt x="645" y="2893"/>
                    <a:pt x="1447" y="2893"/>
                  </a:cubicBezTo>
                  <a:cubicBezTo>
                    <a:pt x="2247" y="2893"/>
                    <a:pt x="2893" y="2247"/>
                    <a:pt x="2893" y="1447"/>
                  </a:cubicBezTo>
                  <a:cubicBezTo>
                    <a:pt x="2893" y="644"/>
                    <a:pt x="2247" y="0"/>
                    <a:pt x="1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0"/>
            <p:cNvSpPr/>
            <p:nvPr/>
          </p:nvSpPr>
          <p:spPr>
            <a:xfrm>
              <a:off x="5147719" y="2486904"/>
              <a:ext cx="631633" cy="435881"/>
            </a:xfrm>
            <a:custGeom>
              <a:avLst/>
              <a:gdLst/>
              <a:ahLst/>
              <a:cxnLst/>
              <a:rect l="l" t="t" r="r" b="b"/>
              <a:pathLst>
                <a:path w="54299" h="37471" extrusionOk="0">
                  <a:moveTo>
                    <a:pt x="54260" y="0"/>
                  </a:moveTo>
                  <a:lnTo>
                    <a:pt x="0" y="39"/>
                  </a:lnTo>
                  <a:lnTo>
                    <a:pt x="40" y="37470"/>
                  </a:lnTo>
                  <a:lnTo>
                    <a:pt x="54299" y="37450"/>
                  </a:lnTo>
                  <a:lnTo>
                    <a:pt x="54260" y="0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0"/>
            <p:cNvSpPr/>
            <p:nvPr/>
          </p:nvSpPr>
          <p:spPr>
            <a:xfrm>
              <a:off x="5147940" y="2539425"/>
              <a:ext cx="631412" cy="383361"/>
            </a:xfrm>
            <a:custGeom>
              <a:avLst/>
              <a:gdLst/>
              <a:ahLst/>
              <a:cxnLst/>
              <a:rect l="l" t="t" r="r" b="b"/>
              <a:pathLst>
                <a:path w="54280" h="32956" extrusionOk="0">
                  <a:moveTo>
                    <a:pt x="11592" y="1"/>
                  </a:moveTo>
                  <a:lnTo>
                    <a:pt x="0" y="12197"/>
                  </a:lnTo>
                  <a:lnTo>
                    <a:pt x="21" y="32955"/>
                  </a:lnTo>
                  <a:lnTo>
                    <a:pt x="54280" y="32935"/>
                  </a:lnTo>
                  <a:lnTo>
                    <a:pt x="54280" y="22927"/>
                  </a:lnTo>
                  <a:lnTo>
                    <a:pt x="46285" y="14523"/>
                  </a:lnTo>
                  <a:lnTo>
                    <a:pt x="35847" y="25507"/>
                  </a:lnTo>
                  <a:lnTo>
                    <a:pt x="34968" y="24569"/>
                  </a:lnTo>
                  <a:lnTo>
                    <a:pt x="11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0"/>
            <p:cNvSpPr/>
            <p:nvPr/>
          </p:nvSpPr>
          <p:spPr>
            <a:xfrm>
              <a:off x="5494903" y="2571717"/>
              <a:ext cx="132785" cy="132797"/>
            </a:xfrm>
            <a:custGeom>
              <a:avLst/>
              <a:gdLst/>
              <a:ahLst/>
              <a:cxnLst/>
              <a:rect l="l" t="t" r="r" b="b"/>
              <a:pathLst>
                <a:path w="11415" h="11416" extrusionOk="0">
                  <a:moveTo>
                    <a:pt x="5707" y="0"/>
                  </a:moveTo>
                  <a:cubicBezTo>
                    <a:pt x="2561" y="0"/>
                    <a:pt x="0" y="2560"/>
                    <a:pt x="0" y="5708"/>
                  </a:cubicBezTo>
                  <a:cubicBezTo>
                    <a:pt x="0" y="8854"/>
                    <a:pt x="2561" y="11415"/>
                    <a:pt x="5707" y="11415"/>
                  </a:cubicBezTo>
                  <a:cubicBezTo>
                    <a:pt x="8855" y="11415"/>
                    <a:pt x="11415" y="8854"/>
                    <a:pt x="11415" y="5708"/>
                  </a:cubicBezTo>
                  <a:cubicBezTo>
                    <a:pt x="11415" y="2560"/>
                    <a:pt x="8855" y="0"/>
                    <a:pt x="5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0" name="Google Shape;2120;p70"/>
          <p:cNvGrpSpPr/>
          <p:nvPr/>
        </p:nvGrpSpPr>
        <p:grpSpPr>
          <a:xfrm>
            <a:off x="801762" y="3909841"/>
            <a:ext cx="994974" cy="421912"/>
            <a:chOff x="3011608" y="3219926"/>
            <a:chExt cx="566840" cy="240351"/>
          </a:xfrm>
        </p:grpSpPr>
        <p:sp>
          <p:nvSpPr>
            <p:cNvPr id="2121" name="Google Shape;2121;p70"/>
            <p:cNvSpPr/>
            <p:nvPr/>
          </p:nvSpPr>
          <p:spPr>
            <a:xfrm>
              <a:off x="3386082" y="3235619"/>
              <a:ext cx="60710" cy="6071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0" y="1"/>
                  </a:moveTo>
                  <a:cubicBezTo>
                    <a:pt x="1173" y="1"/>
                    <a:pt x="1" y="1153"/>
                    <a:pt x="1" y="2600"/>
                  </a:cubicBezTo>
                  <a:cubicBezTo>
                    <a:pt x="1" y="4046"/>
                    <a:pt x="1173" y="5219"/>
                    <a:pt x="2600" y="5219"/>
                  </a:cubicBezTo>
                  <a:cubicBezTo>
                    <a:pt x="4046" y="5219"/>
                    <a:pt x="5219" y="4046"/>
                    <a:pt x="5219" y="2600"/>
                  </a:cubicBezTo>
                  <a:cubicBezTo>
                    <a:pt x="5219" y="1153"/>
                    <a:pt x="4046" y="1"/>
                    <a:pt x="2600" y="1"/>
                  </a:cubicBezTo>
                  <a:close/>
                </a:path>
              </a:pathLst>
            </a:custGeom>
            <a:solidFill>
              <a:srgbClr val="C7A2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0"/>
            <p:cNvSpPr/>
            <p:nvPr/>
          </p:nvSpPr>
          <p:spPr>
            <a:xfrm>
              <a:off x="3011608" y="3291106"/>
              <a:ext cx="566840" cy="169171"/>
            </a:xfrm>
            <a:custGeom>
              <a:avLst/>
              <a:gdLst/>
              <a:ahLst/>
              <a:cxnLst/>
              <a:rect l="l" t="t" r="r" b="b"/>
              <a:pathLst>
                <a:path w="48729" h="14543" extrusionOk="0">
                  <a:moveTo>
                    <a:pt x="0" y="0"/>
                  </a:moveTo>
                  <a:lnTo>
                    <a:pt x="0" y="11688"/>
                  </a:lnTo>
                  <a:cubicBezTo>
                    <a:pt x="0" y="13271"/>
                    <a:pt x="1271" y="14542"/>
                    <a:pt x="2854" y="14542"/>
                  </a:cubicBezTo>
                  <a:lnTo>
                    <a:pt x="45875" y="14542"/>
                  </a:lnTo>
                  <a:cubicBezTo>
                    <a:pt x="47438" y="14542"/>
                    <a:pt x="48728" y="13271"/>
                    <a:pt x="48728" y="11688"/>
                  </a:cubicBezTo>
                  <a:lnTo>
                    <a:pt x="487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0"/>
            <p:cNvSpPr/>
            <p:nvPr/>
          </p:nvSpPr>
          <p:spPr>
            <a:xfrm>
              <a:off x="3011608" y="3219926"/>
              <a:ext cx="566840" cy="71191"/>
            </a:xfrm>
            <a:custGeom>
              <a:avLst/>
              <a:gdLst/>
              <a:ahLst/>
              <a:cxnLst/>
              <a:rect l="l" t="t" r="r" b="b"/>
              <a:pathLst>
                <a:path w="48729" h="6120" extrusionOk="0">
                  <a:moveTo>
                    <a:pt x="2854" y="1"/>
                  </a:moveTo>
                  <a:cubicBezTo>
                    <a:pt x="1271" y="1"/>
                    <a:pt x="0" y="1291"/>
                    <a:pt x="0" y="2854"/>
                  </a:cubicBezTo>
                  <a:lnTo>
                    <a:pt x="0" y="6119"/>
                  </a:lnTo>
                  <a:lnTo>
                    <a:pt x="48728" y="6119"/>
                  </a:lnTo>
                  <a:lnTo>
                    <a:pt x="48728" y="2854"/>
                  </a:lnTo>
                  <a:cubicBezTo>
                    <a:pt x="48728" y="1291"/>
                    <a:pt x="47438" y="1"/>
                    <a:pt x="45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0"/>
            <p:cNvSpPr/>
            <p:nvPr/>
          </p:nvSpPr>
          <p:spPr>
            <a:xfrm>
              <a:off x="3055044" y="3242901"/>
              <a:ext cx="22509" cy="22509"/>
            </a:xfrm>
            <a:custGeom>
              <a:avLst/>
              <a:gdLst/>
              <a:ahLst/>
              <a:cxnLst/>
              <a:rect l="l" t="t" r="r" b="b"/>
              <a:pathLst>
                <a:path w="1935" h="1935" extrusionOk="0">
                  <a:moveTo>
                    <a:pt x="977" y="0"/>
                  </a:moveTo>
                  <a:cubicBezTo>
                    <a:pt x="430" y="0"/>
                    <a:pt x="0" y="430"/>
                    <a:pt x="0" y="978"/>
                  </a:cubicBezTo>
                  <a:cubicBezTo>
                    <a:pt x="0" y="1505"/>
                    <a:pt x="430" y="1935"/>
                    <a:pt x="977" y="1935"/>
                  </a:cubicBezTo>
                  <a:cubicBezTo>
                    <a:pt x="1504" y="1935"/>
                    <a:pt x="1934" y="1505"/>
                    <a:pt x="1934" y="978"/>
                  </a:cubicBezTo>
                  <a:cubicBezTo>
                    <a:pt x="1934" y="430"/>
                    <a:pt x="1504" y="0"/>
                    <a:pt x="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70"/>
            <p:cNvSpPr/>
            <p:nvPr/>
          </p:nvSpPr>
          <p:spPr>
            <a:xfrm>
              <a:off x="3104145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7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7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70"/>
            <p:cNvSpPr/>
            <p:nvPr/>
          </p:nvSpPr>
          <p:spPr>
            <a:xfrm>
              <a:off x="3153257" y="3242901"/>
              <a:ext cx="22521" cy="2250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958" y="0"/>
                  </a:moveTo>
                  <a:cubicBezTo>
                    <a:pt x="431" y="0"/>
                    <a:pt x="1" y="430"/>
                    <a:pt x="1" y="978"/>
                  </a:cubicBezTo>
                  <a:cubicBezTo>
                    <a:pt x="1" y="1505"/>
                    <a:pt x="431" y="1935"/>
                    <a:pt x="958" y="1935"/>
                  </a:cubicBezTo>
                  <a:cubicBezTo>
                    <a:pt x="1505" y="1935"/>
                    <a:pt x="1935" y="1505"/>
                    <a:pt x="1935" y="978"/>
                  </a:cubicBezTo>
                  <a:cubicBezTo>
                    <a:pt x="1935" y="430"/>
                    <a:pt x="1505" y="0"/>
                    <a:pt x="9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0"/>
            <p:cNvSpPr/>
            <p:nvPr/>
          </p:nvSpPr>
          <p:spPr>
            <a:xfrm>
              <a:off x="3072318" y="3331575"/>
              <a:ext cx="86872" cy="86627"/>
            </a:xfrm>
            <a:custGeom>
              <a:avLst/>
              <a:gdLst/>
              <a:ahLst/>
              <a:cxnLst/>
              <a:rect l="l" t="t" r="r" b="b"/>
              <a:pathLst>
                <a:path w="7468" h="7447" extrusionOk="0">
                  <a:moveTo>
                    <a:pt x="3733" y="0"/>
                  </a:moveTo>
                  <a:cubicBezTo>
                    <a:pt x="1681" y="0"/>
                    <a:pt x="1" y="1661"/>
                    <a:pt x="1" y="3714"/>
                  </a:cubicBezTo>
                  <a:cubicBezTo>
                    <a:pt x="1" y="5786"/>
                    <a:pt x="1681" y="7446"/>
                    <a:pt x="3733" y="7446"/>
                  </a:cubicBezTo>
                  <a:cubicBezTo>
                    <a:pt x="5805" y="7446"/>
                    <a:pt x="7467" y="5786"/>
                    <a:pt x="7467" y="3714"/>
                  </a:cubicBezTo>
                  <a:cubicBezTo>
                    <a:pt x="7467" y="1661"/>
                    <a:pt x="5805" y="0"/>
                    <a:pt x="3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0"/>
            <p:cNvSpPr/>
            <p:nvPr/>
          </p:nvSpPr>
          <p:spPr>
            <a:xfrm>
              <a:off x="3197135" y="3342940"/>
              <a:ext cx="304923" cy="20020"/>
            </a:xfrm>
            <a:custGeom>
              <a:avLst/>
              <a:gdLst/>
              <a:ahLst/>
              <a:cxnLst/>
              <a:rect l="l" t="t" r="r" b="b"/>
              <a:pathLst>
                <a:path w="26213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8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25410" y="1721"/>
                  </a:lnTo>
                  <a:cubicBezTo>
                    <a:pt x="25840" y="1721"/>
                    <a:pt x="26212" y="1369"/>
                    <a:pt x="26212" y="918"/>
                  </a:cubicBezTo>
                  <a:lnTo>
                    <a:pt x="26212" y="801"/>
                  </a:lnTo>
                  <a:cubicBezTo>
                    <a:pt x="26212" y="352"/>
                    <a:pt x="25840" y="1"/>
                    <a:pt x="25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0"/>
            <p:cNvSpPr/>
            <p:nvPr/>
          </p:nvSpPr>
          <p:spPr>
            <a:xfrm>
              <a:off x="3197135" y="3392960"/>
              <a:ext cx="169858" cy="20020"/>
            </a:xfrm>
            <a:custGeom>
              <a:avLst/>
              <a:gdLst/>
              <a:ahLst/>
              <a:cxnLst/>
              <a:rect l="l" t="t" r="r" b="b"/>
              <a:pathLst>
                <a:path w="14602" h="1721" extrusionOk="0">
                  <a:moveTo>
                    <a:pt x="803" y="1"/>
                  </a:moveTo>
                  <a:cubicBezTo>
                    <a:pt x="352" y="1"/>
                    <a:pt x="0" y="352"/>
                    <a:pt x="0" y="801"/>
                  </a:cubicBezTo>
                  <a:lnTo>
                    <a:pt x="0" y="919"/>
                  </a:lnTo>
                  <a:cubicBezTo>
                    <a:pt x="0" y="1369"/>
                    <a:pt x="352" y="1721"/>
                    <a:pt x="803" y="1721"/>
                  </a:cubicBezTo>
                  <a:lnTo>
                    <a:pt x="13820" y="1721"/>
                  </a:lnTo>
                  <a:cubicBezTo>
                    <a:pt x="14250" y="1721"/>
                    <a:pt x="14602" y="1369"/>
                    <a:pt x="14602" y="919"/>
                  </a:cubicBezTo>
                  <a:lnTo>
                    <a:pt x="14602" y="801"/>
                  </a:lnTo>
                  <a:cubicBezTo>
                    <a:pt x="14602" y="352"/>
                    <a:pt x="14250" y="1"/>
                    <a:pt x="13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0"/>
            <p:cNvSpPr/>
            <p:nvPr/>
          </p:nvSpPr>
          <p:spPr>
            <a:xfrm>
              <a:off x="3387454" y="3392960"/>
              <a:ext cx="48659" cy="20020"/>
            </a:xfrm>
            <a:custGeom>
              <a:avLst/>
              <a:gdLst/>
              <a:ahLst/>
              <a:cxnLst/>
              <a:rect l="l" t="t" r="r" b="b"/>
              <a:pathLst>
                <a:path w="4183" h="1721" extrusionOk="0">
                  <a:moveTo>
                    <a:pt x="860" y="1"/>
                  </a:moveTo>
                  <a:cubicBezTo>
                    <a:pt x="371" y="1"/>
                    <a:pt x="0" y="392"/>
                    <a:pt x="0" y="861"/>
                  </a:cubicBezTo>
                  <a:cubicBezTo>
                    <a:pt x="0" y="1330"/>
                    <a:pt x="371" y="1721"/>
                    <a:pt x="860" y="1721"/>
                  </a:cubicBezTo>
                  <a:lnTo>
                    <a:pt x="3323" y="1721"/>
                  </a:lnTo>
                  <a:cubicBezTo>
                    <a:pt x="3792" y="1721"/>
                    <a:pt x="4183" y="1330"/>
                    <a:pt x="4183" y="861"/>
                  </a:cubicBezTo>
                  <a:cubicBezTo>
                    <a:pt x="4183" y="392"/>
                    <a:pt x="3792" y="1"/>
                    <a:pt x="3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21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1" name="Google Shape;2131;p70"/>
          <p:cNvGrpSpPr/>
          <p:nvPr/>
        </p:nvGrpSpPr>
        <p:grpSpPr>
          <a:xfrm>
            <a:off x="844075" y="1297075"/>
            <a:ext cx="1889100" cy="146100"/>
            <a:chOff x="2432300" y="1490925"/>
            <a:chExt cx="1889100" cy="146100"/>
          </a:xfrm>
        </p:grpSpPr>
        <p:sp>
          <p:nvSpPr>
            <p:cNvPr id="2132" name="Google Shape;2132;p70"/>
            <p:cNvSpPr/>
            <p:nvPr/>
          </p:nvSpPr>
          <p:spPr>
            <a:xfrm>
              <a:off x="2432300" y="1490925"/>
              <a:ext cx="1889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3" name="Google Shape;2133;p70"/>
            <p:cNvGrpSpPr/>
            <p:nvPr/>
          </p:nvGrpSpPr>
          <p:grpSpPr>
            <a:xfrm rot="10800000" flipH="1">
              <a:off x="2497649" y="1516972"/>
              <a:ext cx="429322" cy="93999"/>
              <a:chOff x="5795037" y="809024"/>
              <a:chExt cx="431653" cy="94500"/>
            </a:xfrm>
          </p:grpSpPr>
          <p:sp>
            <p:nvSpPr>
              <p:cNvPr id="2134" name="Google Shape;2134;p70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7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70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64"/>
          <p:cNvGrpSpPr/>
          <p:nvPr/>
        </p:nvGrpSpPr>
        <p:grpSpPr>
          <a:xfrm>
            <a:off x="488971" y="2265995"/>
            <a:ext cx="8107168" cy="1911679"/>
            <a:chOff x="488971" y="2265995"/>
            <a:chExt cx="8107168" cy="1911679"/>
          </a:xfrm>
        </p:grpSpPr>
        <p:sp>
          <p:nvSpPr>
            <p:cNvPr id="1699" name="Google Shape;1699;p64"/>
            <p:cNvSpPr/>
            <p:nvPr/>
          </p:nvSpPr>
          <p:spPr>
            <a:xfrm>
              <a:off x="7927165" y="2265995"/>
              <a:ext cx="542155" cy="1716985"/>
            </a:xfrm>
            <a:custGeom>
              <a:avLst/>
              <a:gdLst/>
              <a:ahLst/>
              <a:cxnLst/>
              <a:rect l="l" t="t" r="r" b="b"/>
              <a:pathLst>
                <a:path w="28348" h="89777" extrusionOk="0">
                  <a:moveTo>
                    <a:pt x="22990" y="0"/>
                  </a:moveTo>
                  <a:cubicBezTo>
                    <a:pt x="20759" y="0"/>
                    <a:pt x="19253" y="2249"/>
                    <a:pt x="18933" y="4480"/>
                  </a:cubicBezTo>
                  <a:cubicBezTo>
                    <a:pt x="18764" y="5765"/>
                    <a:pt x="18764" y="7016"/>
                    <a:pt x="18764" y="8215"/>
                  </a:cubicBezTo>
                  <a:cubicBezTo>
                    <a:pt x="18764" y="10616"/>
                    <a:pt x="18764" y="12881"/>
                    <a:pt x="17445" y="15281"/>
                  </a:cubicBezTo>
                  <a:cubicBezTo>
                    <a:pt x="16634" y="16769"/>
                    <a:pt x="15535" y="18071"/>
                    <a:pt x="14453" y="19322"/>
                  </a:cubicBezTo>
                  <a:cubicBezTo>
                    <a:pt x="13693" y="20235"/>
                    <a:pt x="12881" y="21181"/>
                    <a:pt x="12221" y="22178"/>
                  </a:cubicBezTo>
                  <a:cubicBezTo>
                    <a:pt x="9839" y="25694"/>
                    <a:pt x="9010" y="30005"/>
                    <a:pt x="9805" y="34653"/>
                  </a:cubicBezTo>
                  <a:cubicBezTo>
                    <a:pt x="10515" y="38795"/>
                    <a:pt x="9433" y="42090"/>
                    <a:pt x="6052" y="46030"/>
                  </a:cubicBezTo>
                  <a:cubicBezTo>
                    <a:pt x="3077" y="49512"/>
                    <a:pt x="1" y="53096"/>
                    <a:pt x="964" y="58167"/>
                  </a:cubicBezTo>
                  <a:cubicBezTo>
                    <a:pt x="1302" y="59958"/>
                    <a:pt x="2131" y="61716"/>
                    <a:pt x="2924" y="63441"/>
                  </a:cubicBezTo>
                  <a:cubicBezTo>
                    <a:pt x="4311" y="66364"/>
                    <a:pt x="5714" y="69391"/>
                    <a:pt x="4885" y="72772"/>
                  </a:cubicBezTo>
                  <a:cubicBezTo>
                    <a:pt x="4599" y="73921"/>
                    <a:pt x="4040" y="74985"/>
                    <a:pt x="3517" y="75999"/>
                  </a:cubicBezTo>
                  <a:cubicBezTo>
                    <a:pt x="3246" y="76524"/>
                    <a:pt x="2958" y="77065"/>
                    <a:pt x="2722" y="77606"/>
                  </a:cubicBezTo>
                  <a:cubicBezTo>
                    <a:pt x="1741" y="79837"/>
                    <a:pt x="1471" y="82186"/>
                    <a:pt x="1978" y="84248"/>
                  </a:cubicBezTo>
                  <a:cubicBezTo>
                    <a:pt x="2367" y="85905"/>
                    <a:pt x="3314" y="87426"/>
                    <a:pt x="4565" y="88441"/>
                  </a:cubicBezTo>
                  <a:cubicBezTo>
                    <a:pt x="5020" y="88813"/>
                    <a:pt x="5494" y="89101"/>
                    <a:pt x="6001" y="89320"/>
                  </a:cubicBezTo>
                  <a:cubicBezTo>
                    <a:pt x="6677" y="89624"/>
                    <a:pt x="7472" y="89777"/>
                    <a:pt x="8401" y="89777"/>
                  </a:cubicBezTo>
                  <a:cubicBezTo>
                    <a:pt x="10768" y="89777"/>
                    <a:pt x="13727" y="88762"/>
                    <a:pt x="15552" y="87309"/>
                  </a:cubicBezTo>
                  <a:cubicBezTo>
                    <a:pt x="18527" y="84976"/>
                    <a:pt x="18392" y="81866"/>
                    <a:pt x="18239" y="78569"/>
                  </a:cubicBezTo>
                  <a:cubicBezTo>
                    <a:pt x="18122" y="75932"/>
                    <a:pt x="18003" y="73227"/>
                    <a:pt x="19456" y="70777"/>
                  </a:cubicBezTo>
                  <a:cubicBezTo>
                    <a:pt x="20099" y="69661"/>
                    <a:pt x="20910" y="68647"/>
                    <a:pt x="21671" y="67649"/>
                  </a:cubicBezTo>
                  <a:cubicBezTo>
                    <a:pt x="22972" y="65976"/>
                    <a:pt x="24207" y="64403"/>
                    <a:pt x="24832" y="62426"/>
                  </a:cubicBezTo>
                  <a:cubicBezTo>
                    <a:pt x="25796" y="59418"/>
                    <a:pt x="24967" y="56172"/>
                    <a:pt x="24122" y="53670"/>
                  </a:cubicBezTo>
                  <a:cubicBezTo>
                    <a:pt x="23885" y="52994"/>
                    <a:pt x="23632" y="52300"/>
                    <a:pt x="23396" y="51624"/>
                  </a:cubicBezTo>
                  <a:cubicBezTo>
                    <a:pt x="22600" y="49444"/>
                    <a:pt x="21789" y="47195"/>
                    <a:pt x="21536" y="44846"/>
                  </a:cubicBezTo>
                  <a:cubicBezTo>
                    <a:pt x="21282" y="42226"/>
                    <a:pt x="21773" y="40096"/>
                    <a:pt x="23057" y="38304"/>
                  </a:cubicBezTo>
                  <a:cubicBezTo>
                    <a:pt x="23396" y="37831"/>
                    <a:pt x="23767" y="37391"/>
                    <a:pt x="24122" y="36952"/>
                  </a:cubicBezTo>
                  <a:cubicBezTo>
                    <a:pt x="24680" y="36259"/>
                    <a:pt x="25271" y="35532"/>
                    <a:pt x="25728" y="34754"/>
                  </a:cubicBezTo>
                  <a:cubicBezTo>
                    <a:pt x="27638" y="31441"/>
                    <a:pt x="26826" y="28078"/>
                    <a:pt x="25947" y="24511"/>
                  </a:cubicBezTo>
                  <a:cubicBezTo>
                    <a:pt x="25187" y="21434"/>
                    <a:pt x="24410" y="18274"/>
                    <a:pt x="25508" y="15130"/>
                  </a:cubicBezTo>
                  <a:cubicBezTo>
                    <a:pt x="25812" y="14267"/>
                    <a:pt x="26218" y="13439"/>
                    <a:pt x="26623" y="12644"/>
                  </a:cubicBezTo>
                  <a:cubicBezTo>
                    <a:pt x="26860" y="12155"/>
                    <a:pt x="27097" y="11647"/>
                    <a:pt x="27317" y="11157"/>
                  </a:cubicBezTo>
                  <a:cubicBezTo>
                    <a:pt x="28162" y="9213"/>
                    <a:pt x="28348" y="6745"/>
                    <a:pt x="27790" y="4530"/>
                  </a:cubicBezTo>
                  <a:cubicBezTo>
                    <a:pt x="27317" y="2637"/>
                    <a:pt x="26150" y="1082"/>
                    <a:pt x="24663" y="390"/>
                  </a:cubicBezTo>
                  <a:cubicBezTo>
                    <a:pt x="24105" y="135"/>
                    <a:pt x="23531" y="0"/>
                    <a:pt x="229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0" name="Google Shape;1700;p64"/>
            <p:cNvGrpSpPr/>
            <p:nvPr/>
          </p:nvGrpSpPr>
          <p:grpSpPr>
            <a:xfrm flipH="1">
              <a:off x="488971" y="2485268"/>
              <a:ext cx="1127133" cy="1507198"/>
              <a:chOff x="7504145" y="1461391"/>
              <a:chExt cx="1127133" cy="1507198"/>
            </a:xfrm>
          </p:grpSpPr>
          <p:sp>
            <p:nvSpPr>
              <p:cNvPr id="1701" name="Google Shape;1701;p64"/>
              <p:cNvSpPr/>
              <p:nvPr/>
            </p:nvSpPr>
            <p:spPr>
              <a:xfrm flipH="1">
                <a:off x="7504145" y="1461391"/>
                <a:ext cx="943514" cy="128894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29624" extrusionOk="0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2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64"/>
              <p:cNvSpPr/>
              <p:nvPr/>
            </p:nvSpPr>
            <p:spPr>
              <a:xfrm flipH="1">
                <a:off x="7687763" y="1679649"/>
                <a:ext cx="943514" cy="128894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29624" extrusionOk="0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2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3" name="Google Shape;1703;p64"/>
            <p:cNvGrpSpPr/>
            <p:nvPr/>
          </p:nvGrpSpPr>
          <p:grpSpPr>
            <a:xfrm rot="6934250">
              <a:off x="8198242" y="3853825"/>
              <a:ext cx="449124" cy="169419"/>
              <a:chOff x="6872640" y="3300197"/>
              <a:chExt cx="620134" cy="233914"/>
            </a:xfrm>
          </p:grpSpPr>
          <p:sp>
            <p:nvSpPr>
              <p:cNvPr id="1704" name="Google Shape;1704;p64"/>
              <p:cNvSpPr/>
              <p:nvPr/>
            </p:nvSpPr>
            <p:spPr>
              <a:xfrm>
                <a:off x="7282174" y="3300197"/>
                <a:ext cx="210600" cy="21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4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6" name="Google Shape;1706;p64"/>
          <p:cNvSpPr/>
          <p:nvPr/>
        </p:nvSpPr>
        <p:spPr>
          <a:xfrm>
            <a:off x="952500" y="1586749"/>
            <a:ext cx="7239000" cy="2869621"/>
          </a:xfrm>
          <a:prstGeom prst="roundRect">
            <a:avLst>
              <a:gd name="adj" fmla="val 6068"/>
            </a:avLst>
          </a:prstGeom>
          <a:solidFill>
            <a:schemeClr val="lt1"/>
          </a:solidFill>
          <a:ln>
            <a:noFill/>
          </a:ln>
          <a:effectLst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3" name="Google Shape;1713;p64"/>
          <p:cNvGrpSpPr/>
          <p:nvPr/>
        </p:nvGrpSpPr>
        <p:grpSpPr>
          <a:xfrm>
            <a:off x="1027700" y="1647925"/>
            <a:ext cx="7013100" cy="163500"/>
            <a:chOff x="1027700" y="1647925"/>
            <a:chExt cx="7013100" cy="163500"/>
          </a:xfrm>
        </p:grpSpPr>
        <p:sp>
          <p:nvSpPr>
            <p:cNvPr id="1714" name="Google Shape;1714;p64"/>
            <p:cNvSpPr/>
            <p:nvPr/>
          </p:nvSpPr>
          <p:spPr>
            <a:xfrm>
              <a:off x="1027700" y="1647925"/>
              <a:ext cx="1889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4"/>
            <p:cNvSpPr/>
            <p:nvPr/>
          </p:nvSpPr>
          <p:spPr>
            <a:xfrm>
              <a:off x="3008500" y="1665325"/>
              <a:ext cx="6603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4"/>
            <p:cNvSpPr/>
            <p:nvPr/>
          </p:nvSpPr>
          <p:spPr>
            <a:xfrm>
              <a:off x="4761675" y="1665325"/>
              <a:ext cx="6603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4"/>
            <p:cNvSpPr/>
            <p:nvPr/>
          </p:nvSpPr>
          <p:spPr>
            <a:xfrm>
              <a:off x="5854700" y="1665325"/>
              <a:ext cx="2186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64"/>
          <p:cNvSpPr/>
          <p:nvPr/>
        </p:nvSpPr>
        <p:spPr>
          <a:xfrm>
            <a:off x="1102997" y="1920114"/>
            <a:ext cx="6824168" cy="26567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20" name="Google Shape;1720;p64"/>
          <p:cNvGraphicFramePr/>
          <p:nvPr>
            <p:extLst>
              <p:ext uri="{D42A27DB-BD31-4B8C-83A1-F6EECF244321}">
                <p14:modId xmlns:p14="http://schemas.microsoft.com/office/powerpoint/2010/main" val="1103760678"/>
              </p:ext>
            </p:extLst>
          </p:nvPr>
        </p:nvGraphicFramePr>
        <p:xfrm>
          <a:off x="1053446" y="1920114"/>
          <a:ext cx="6800523" cy="2453460"/>
        </p:xfrm>
        <a:graphic>
          <a:graphicData uri="http://schemas.openxmlformats.org/drawingml/2006/table">
            <a:tbl>
              <a:tblPr>
                <a:noFill/>
                <a:tableStyleId>{10FC9A29-F8A9-4484-9256-EBA99D07A041}</a:tableStyleId>
              </a:tblPr>
              <a:tblGrid>
                <a:gridCol w="2408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351">
                  <a:extLst>
                    <a:ext uri="{9D8B030D-6E8A-4147-A177-3AD203B41FA5}">
                      <a16:colId xmlns:a16="http://schemas.microsoft.com/office/drawing/2014/main" val="1333377892"/>
                    </a:ext>
                  </a:extLst>
                </a:gridCol>
                <a:gridCol w="732772">
                  <a:extLst>
                    <a:ext uri="{9D8B030D-6E8A-4147-A177-3AD203B41FA5}">
                      <a16:colId xmlns:a16="http://schemas.microsoft.com/office/drawing/2014/main" val="170028195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2015.07.01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2015.07.02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2017.09.08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2017.9.09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2017.09.10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2NE1_zh.wikipedia.org_all-access_spider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9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Beautiful_Mind_zh.wikipedia.org_all-access_spider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0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BLACK_PINK_zh.wikipedia.org_all-access_spider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0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Angelababy_zh.wikipedia.org_all-access_spider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007777"/>
                  </a:ext>
                </a:extLst>
              </a:tr>
              <a:tr h="294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BIGBANG_zh.wikipedia.org_all-access_spider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79416"/>
                  </a:ext>
                </a:extLst>
              </a:tr>
              <a:tr h="246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Facebook_zh.wikipedia.org_all-access_spider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271"/>
                  </a:ext>
                </a:extLst>
              </a:tr>
            </a:tbl>
          </a:graphicData>
        </a:graphic>
      </p:graphicFrame>
      <p:grpSp>
        <p:nvGrpSpPr>
          <p:cNvPr id="1721" name="Google Shape;1721;p64"/>
          <p:cNvGrpSpPr/>
          <p:nvPr/>
        </p:nvGrpSpPr>
        <p:grpSpPr>
          <a:xfrm rot="10800000" flipH="1">
            <a:off x="1053299" y="1673974"/>
            <a:ext cx="429322" cy="93999"/>
            <a:chOff x="5795037" y="809024"/>
            <a:chExt cx="431653" cy="94500"/>
          </a:xfrm>
        </p:grpSpPr>
        <p:sp>
          <p:nvSpPr>
            <p:cNvPr id="1722" name="Google Shape;1722;p6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F02483A-8CB8-A2CE-0587-9743FD11D277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Dataset Description</a:t>
            </a:r>
            <a:endParaRPr lang="en-CN" sz="25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38FA9C-744B-3AD3-E492-2D1B8FEB9A92}"/>
              </a:ext>
            </a:extLst>
          </p:cNvPr>
          <p:cNvSpPr txBox="1"/>
          <p:nvPr/>
        </p:nvSpPr>
        <p:spPr>
          <a:xfrm>
            <a:off x="960728" y="1207810"/>
            <a:ext cx="682416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i="0" u="none" strike="noStrike" baseline="0">
                <a:solidFill>
                  <a:schemeClr val="accent6"/>
                </a:solidFill>
                <a:latin typeface="Montserrat"/>
              </a:rPr>
              <a:t>Time Span : </a:t>
            </a:r>
            <a:r>
              <a:rPr lang="en-US">
                <a:solidFill>
                  <a:schemeClr val="accent6"/>
                </a:solidFill>
                <a:latin typeface="Montserrat"/>
              </a:rPr>
              <a:t>2015.07.01 </a:t>
            </a:r>
            <a:r>
              <a:rPr lang="en-US" i="0" u="none" strike="noStrike" baseline="0">
                <a:solidFill>
                  <a:schemeClr val="accent6"/>
                </a:solidFill>
                <a:latin typeface="Montserrat"/>
              </a:rPr>
              <a:t>– 2017.9.10</a:t>
            </a:r>
            <a:r>
              <a:rPr lang="en-US">
                <a:solidFill>
                  <a:schemeClr val="accent6"/>
                </a:solidFill>
                <a:latin typeface="Montserrat"/>
              </a:rPr>
              <a:t>       </a:t>
            </a:r>
            <a:r>
              <a:rPr lang="en-US" i="0" u="none" strike="noStrike" baseline="0">
                <a:solidFill>
                  <a:schemeClr val="accent6"/>
                </a:solidFill>
                <a:latin typeface="Montserrat"/>
              </a:rPr>
              <a:t> </a:t>
            </a:r>
            <a:r>
              <a:rPr lang="en-US" b="1" i="0" u="none" strike="noStrike" baseline="0">
                <a:solidFill>
                  <a:schemeClr val="accent6"/>
                </a:solidFill>
                <a:latin typeface="Montserrat"/>
              </a:rPr>
              <a:t>Number of website pages</a:t>
            </a:r>
            <a:r>
              <a:rPr lang="en-US" i="0" u="none" strike="noStrike" baseline="0">
                <a:solidFill>
                  <a:schemeClr val="accent6"/>
                </a:solidFill>
                <a:latin typeface="Montserrat"/>
              </a:rPr>
              <a:t>: 145,063</a:t>
            </a:r>
            <a:endParaRPr lang="en-CN">
              <a:solidFill>
                <a:schemeClr val="accent6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5992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8A0CDBA-7552-7E57-3F7B-761023752EAB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Data Cleaning</a:t>
            </a:r>
            <a:endParaRPr lang="en-CN" sz="2500"/>
          </a:p>
        </p:txBody>
      </p:sp>
      <p:sp>
        <p:nvSpPr>
          <p:cNvPr id="22" name="Google Shape;852;p48">
            <a:extLst>
              <a:ext uri="{FF2B5EF4-FFF2-40B4-BE49-F238E27FC236}">
                <a16:creationId xmlns:a16="http://schemas.microsoft.com/office/drawing/2014/main" id="{4B466A3C-CA48-E8B5-B85A-1A6978299B68}"/>
              </a:ext>
            </a:extLst>
          </p:cNvPr>
          <p:cNvSpPr/>
          <p:nvPr/>
        </p:nvSpPr>
        <p:spPr>
          <a:xfrm>
            <a:off x="500599" y="1981437"/>
            <a:ext cx="2011951" cy="477055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Drop # of records from 145,063 to 117,277</a:t>
            </a:r>
            <a:endParaRPr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Google Shape;872;p48">
            <a:extLst>
              <a:ext uri="{FF2B5EF4-FFF2-40B4-BE49-F238E27FC236}">
                <a16:creationId xmlns:a16="http://schemas.microsoft.com/office/drawing/2014/main" id="{F1AD243A-BAF7-AC1B-0589-B5A829B1C4B2}"/>
              </a:ext>
            </a:extLst>
          </p:cNvPr>
          <p:cNvSpPr/>
          <p:nvPr/>
        </p:nvSpPr>
        <p:spPr>
          <a:xfrm>
            <a:off x="670155" y="1339412"/>
            <a:ext cx="1428698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null values</a:t>
            </a:r>
          </a:p>
        </p:txBody>
      </p:sp>
      <p:sp>
        <p:nvSpPr>
          <p:cNvPr id="33" name="Google Shape;872;p48">
            <a:extLst>
              <a:ext uri="{FF2B5EF4-FFF2-40B4-BE49-F238E27FC236}">
                <a16:creationId xmlns:a16="http://schemas.microsoft.com/office/drawing/2014/main" id="{F3EE36F3-713F-ABD1-1E75-1F21C5216E9B}"/>
              </a:ext>
            </a:extLst>
          </p:cNvPr>
          <p:cNvSpPr/>
          <p:nvPr/>
        </p:nvSpPr>
        <p:spPr>
          <a:xfrm>
            <a:off x="3435404" y="1219652"/>
            <a:ext cx="1839515" cy="419397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/>
                <a:cs typeface="Times New Roman"/>
              </a:rPr>
              <a:t>Keep only websites end with </a:t>
            </a:r>
            <a:r>
              <a:rPr lang="en-US" sz="1000" b="1" dirty="0" err="1">
                <a:solidFill>
                  <a:schemeClr val="tx1"/>
                </a:solidFill>
                <a:latin typeface="Times New Roman"/>
                <a:cs typeface="Times New Roman"/>
              </a:rPr>
              <a:t>Wikipedia.org</a:t>
            </a:r>
            <a:endParaRPr lang="en-US" sz="10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4" name="Google Shape;872;p48">
            <a:extLst>
              <a:ext uri="{FF2B5EF4-FFF2-40B4-BE49-F238E27FC236}">
                <a16:creationId xmlns:a16="http://schemas.microsoft.com/office/drawing/2014/main" id="{A1EDAF7D-D17B-F965-0A87-CEDFF16003ED}"/>
              </a:ext>
            </a:extLst>
          </p:cNvPr>
          <p:cNvSpPr/>
          <p:nvPr/>
        </p:nvSpPr>
        <p:spPr>
          <a:xfrm>
            <a:off x="573888" y="2902660"/>
            <a:ext cx="3114739" cy="47705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 the mean values of web traffic for The Big Bang Theory</a:t>
            </a:r>
            <a:endParaRPr lang="en-US" sz="11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oogle Shape;3402;p82">
            <a:extLst>
              <a:ext uri="{FF2B5EF4-FFF2-40B4-BE49-F238E27FC236}">
                <a16:creationId xmlns:a16="http://schemas.microsoft.com/office/drawing/2014/main" id="{E187DF7A-4D07-C60C-16EE-E2FA18155AF1}"/>
              </a:ext>
            </a:extLst>
          </p:cNvPr>
          <p:cNvGrpSpPr/>
          <p:nvPr/>
        </p:nvGrpSpPr>
        <p:grpSpPr>
          <a:xfrm>
            <a:off x="5590914" y="1468388"/>
            <a:ext cx="337275" cy="142307"/>
            <a:chOff x="4923925" y="1877500"/>
            <a:chExt cx="59525" cy="36975"/>
          </a:xfrm>
          <a:solidFill>
            <a:schemeClr val="accent6">
              <a:lumMod val="75000"/>
            </a:schemeClr>
          </a:solidFill>
        </p:grpSpPr>
        <p:sp>
          <p:nvSpPr>
            <p:cNvPr id="39" name="Google Shape;3403;p82">
              <a:extLst>
                <a:ext uri="{FF2B5EF4-FFF2-40B4-BE49-F238E27FC236}">
                  <a16:creationId xmlns:a16="http://schemas.microsoft.com/office/drawing/2014/main" id="{2E14BACB-0359-69DC-ADCF-AAB5F87355E9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3404;p82">
              <a:extLst>
                <a:ext uri="{FF2B5EF4-FFF2-40B4-BE49-F238E27FC236}">
                  <a16:creationId xmlns:a16="http://schemas.microsoft.com/office/drawing/2014/main" id="{48564E9C-0958-5CB6-E406-AF5628351B83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oogle Shape;3402;p82">
            <a:extLst>
              <a:ext uri="{FF2B5EF4-FFF2-40B4-BE49-F238E27FC236}">
                <a16:creationId xmlns:a16="http://schemas.microsoft.com/office/drawing/2014/main" id="{C3F41439-FE25-8A62-54A4-1B4CBB270D51}"/>
              </a:ext>
            </a:extLst>
          </p:cNvPr>
          <p:cNvGrpSpPr/>
          <p:nvPr/>
        </p:nvGrpSpPr>
        <p:grpSpPr>
          <a:xfrm>
            <a:off x="4003284" y="3035529"/>
            <a:ext cx="346108" cy="160590"/>
            <a:chOff x="4923925" y="1877500"/>
            <a:chExt cx="59525" cy="36975"/>
          </a:xfrm>
          <a:solidFill>
            <a:schemeClr val="accent6">
              <a:lumMod val="75000"/>
            </a:schemeClr>
          </a:solidFill>
        </p:grpSpPr>
        <p:sp>
          <p:nvSpPr>
            <p:cNvPr id="47" name="Google Shape;3403;p82">
              <a:extLst>
                <a:ext uri="{FF2B5EF4-FFF2-40B4-BE49-F238E27FC236}">
                  <a16:creationId xmlns:a16="http://schemas.microsoft.com/office/drawing/2014/main" id="{645A47D0-C0C8-2717-856B-42B142790883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Google Shape;3404;p82">
              <a:extLst>
                <a:ext uri="{FF2B5EF4-FFF2-40B4-BE49-F238E27FC236}">
                  <a16:creationId xmlns:a16="http://schemas.microsoft.com/office/drawing/2014/main" id="{17DFA18A-740A-34D0-27A3-D98D00057759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49" name="Google Shape;872;p48">
            <a:extLst>
              <a:ext uri="{FF2B5EF4-FFF2-40B4-BE49-F238E27FC236}">
                <a16:creationId xmlns:a16="http://schemas.microsoft.com/office/drawing/2014/main" id="{89501EA5-7A1C-F35B-4E0E-50ADB4797E75}"/>
              </a:ext>
            </a:extLst>
          </p:cNvPr>
          <p:cNvSpPr/>
          <p:nvPr/>
        </p:nvSpPr>
        <p:spPr>
          <a:xfrm>
            <a:off x="4794610" y="2937971"/>
            <a:ext cx="3416517" cy="38844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the highest domain website as our predicted Y and others as related time series</a:t>
            </a:r>
          </a:p>
        </p:txBody>
      </p:sp>
      <p:grpSp>
        <p:nvGrpSpPr>
          <p:cNvPr id="50" name="Google Shape;3402;p82">
            <a:extLst>
              <a:ext uri="{FF2B5EF4-FFF2-40B4-BE49-F238E27FC236}">
                <a16:creationId xmlns:a16="http://schemas.microsoft.com/office/drawing/2014/main" id="{6BD38B68-EF7D-C2AF-1965-A0E350D81D98}"/>
              </a:ext>
            </a:extLst>
          </p:cNvPr>
          <p:cNvGrpSpPr/>
          <p:nvPr/>
        </p:nvGrpSpPr>
        <p:grpSpPr>
          <a:xfrm>
            <a:off x="2256850" y="1473988"/>
            <a:ext cx="337275" cy="142307"/>
            <a:chOff x="4923925" y="1877500"/>
            <a:chExt cx="59525" cy="36975"/>
          </a:xfrm>
          <a:solidFill>
            <a:schemeClr val="accent6">
              <a:lumMod val="75000"/>
            </a:schemeClr>
          </a:solidFill>
        </p:grpSpPr>
        <p:sp>
          <p:nvSpPr>
            <p:cNvPr id="51" name="Google Shape;3403;p82">
              <a:extLst>
                <a:ext uri="{FF2B5EF4-FFF2-40B4-BE49-F238E27FC236}">
                  <a16:creationId xmlns:a16="http://schemas.microsoft.com/office/drawing/2014/main" id="{19394032-C086-F1A2-E321-6B88551DD410}"/>
                </a:ext>
              </a:extLst>
            </p:cNvPr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" name="Google Shape;3404;p82">
              <a:extLst>
                <a:ext uri="{FF2B5EF4-FFF2-40B4-BE49-F238E27FC236}">
                  <a16:creationId xmlns:a16="http://schemas.microsoft.com/office/drawing/2014/main" id="{85B778AD-AD95-9D43-5CCE-5CABEEA6B338}"/>
                </a:ext>
              </a:extLst>
            </p:cNvPr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032" name="Picture 8" descr="Amazon.com: Big Bang Theory: Season 8 : Chuck Lorre, Bill Prady, Steven  Molaro, Johnny Galecki, Jim Parsons, Kaley Cuoco, Simon Helberg, Kunal  Nayyar, Mayim Bialik, Melissa Rauch: Movies &amp; TV">
            <a:extLst>
              <a:ext uri="{FF2B5EF4-FFF2-40B4-BE49-F238E27FC236}">
                <a16:creationId xmlns:a16="http://schemas.microsoft.com/office/drawing/2014/main" id="{5EC9A937-1D58-4E05-B519-02C2FF7F1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452" y="3379715"/>
            <a:ext cx="980103" cy="139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872;p48">
            <a:extLst>
              <a:ext uri="{FF2B5EF4-FFF2-40B4-BE49-F238E27FC236}">
                <a16:creationId xmlns:a16="http://schemas.microsoft.com/office/drawing/2014/main" id="{D651C33D-4B58-40BE-CE25-0AD69D29CBCF}"/>
              </a:ext>
            </a:extLst>
          </p:cNvPr>
          <p:cNvSpPr/>
          <p:nvPr/>
        </p:nvSpPr>
        <p:spPr>
          <a:xfrm>
            <a:off x="6066848" y="1208275"/>
            <a:ext cx="2683676" cy="44215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all </a:t>
            </a:r>
            <a:r>
              <a:rPr lang="en-US" sz="1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Big Bang Theory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 websites</a:t>
            </a:r>
            <a:endParaRPr 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CCF9BC-112F-8274-89EB-27525971B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246" y="1775085"/>
            <a:ext cx="4523955" cy="98858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58A77024-5D41-D7FB-F8D9-975E96BC2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28" y="3483458"/>
            <a:ext cx="3376954" cy="1171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21FFC0-36D2-7C6B-FE70-0B07CC43EDB0}"/>
              </a:ext>
            </a:extLst>
          </p:cNvPr>
          <p:cNvSpPr/>
          <p:nvPr/>
        </p:nvSpPr>
        <p:spPr>
          <a:xfrm>
            <a:off x="468228" y="3629891"/>
            <a:ext cx="3376954" cy="157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Google Shape;3394;p82">
            <a:extLst>
              <a:ext uri="{FF2B5EF4-FFF2-40B4-BE49-F238E27FC236}">
                <a16:creationId xmlns:a16="http://schemas.microsoft.com/office/drawing/2014/main" id="{32532CE8-D8A0-3CFB-3D00-CA8A75A16348}"/>
              </a:ext>
            </a:extLst>
          </p:cNvPr>
          <p:cNvSpPr/>
          <p:nvPr/>
        </p:nvSpPr>
        <p:spPr>
          <a:xfrm rot="700380">
            <a:off x="4090898" y="3647981"/>
            <a:ext cx="427245" cy="2778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DA1407A-202F-7DA2-CE82-9C6C485CD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045" y="3478796"/>
            <a:ext cx="2321610" cy="11866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28A0CDBA-7552-7E57-3F7B-761023752EAB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Dat</a:t>
            </a:r>
            <a:r>
              <a:rPr lang="en-US" sz="2500" b="1">
                <a:solidFill>
                  <a:srgbClr val="F1F0FF"/>
                </a:solidFill>
                <a:latin typeface="Montserrat" pitchFamily="2" charset="77"/>
              </a:rPr>
              <a:t>a Ready for Analysis</a:t>
            </a:r>
            <a:endParaRPr lang="en-CN" sz="2500"/>
          </a:p>
        </p:txBody>
      </p:sp>
      <p:sp>
        <p:nvSpPr>
          <p:cNvPr id="5" name="Google Shape;1706;p64">
            <a:extLst>
              <a:ext uri="{FF2B5EF4-FFF2-40B4-BE49-F238E27FC236}">
                <a16:creationId xmlns:a16="http://schemas.microsoft.com/office/drawing/2014/main" id="{7A162AC9-3F11-26E3-4D21-771B4E6F32E3}"/>
              </a:ext>
            </a:extLst>
          </p:cNvPr>
          <p:cNvSpPr/>
          <p:nvPr/>
        </p:nvSpPr>
        <p:spPr>
          <a:xfrm>
            <a:off x="886172" y="1576246"/>
            <a:ext cx="7640794" cy="2869621"/>
          </a:xfrm>
          <a:prstGeom prst="roundRect">
            <a:avLst>
              <a:gd name="adj" fmla="val 6068"/>
            </a:avLst>
          </a:prstGeom>
          <a:solidFill>
            <a:schemeClr val="lt1"/>
          </a:solidFill>
          <a:ln>
            <a:noFill/>
          </a:ln>
          <a:effectLst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713;p64">
            <a:extLst>
              <a:ext uri="{FF2B5EF4-FFF2-40B4-BE49-F238E27FC236}">
                <a16:creationId xmlns:a16="http://schemas.microsoft.com/office/drawing/2014/main" id="{B76B19CF-794D-6FFB-C3A8-665C8AA307B5}"/>
              </a:ext>
            </a:extLst>
          </p:cNvPr>
          <p:cNvGrpSpPr/>
          <p:nvPr/>
        </p:nvGrpSpPr>
        <p:grpSpPr>
          <a:xfrm>
            <a:off x="961372" y="1637422"/>
            <a:ext cx="7013100" cy="163500"/>
            <a:chOff x="1027700" y="1647925"/>
            <a:chExt cx="7013100" cy="163500"/>
          </a:xfrm>
        </p:grpSpPr>
        <p:sp>
          <p:nvSpPr>
            <p:cNvPr id="7" name="Google Shape;1714;p64">
              <a:extLst>
                <a:ext uri="{FF2B5EF4-FFF2-40B4-BE49-F238E27FC236}">
                  <a16:creationId xmlns:a16="http://schemas.microsoft.com/office/drawing/2014/main" id="{0DD2599C-9344-848D-C9BF-1F3359CB0BA6}"/>
                </a:ext>
              </a:extLst>
            </p:cNvPr>
            <p:cNvSpPr/>
            <p:nvPr/>
          </p:nvSpPr>
          <p:spPr>
            <a:xfrm>
              <a:off x="1027700" y="1647925"/>
              <a:ext cx="1889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15;p64">
              <a:extLst>
                <a:ext uri="{FF2B5EF4-FFF2-40B4-BE49-F238E27FC236}">
                  <a16:creationId xmlns:a16="http://schemas.microsoft.com/office/drawing/2014/main" id="{5E4B8F4F-1226-D646-2C9B-51F6BB0B2F1F}"/>
                </a:ext>
              </a:extLst>
            </p:cNvPr>
            <p:cNvSpPr/>
            <p:nvPr/>
          </p:nvSpPr>
          <p:spPr>
            <a:xfrm>
              <a:off x="3008500" y="1665325"/>
              <a:ext cx="6603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16;p64">
              <a:extLst>
                <a:ext uri="{FF2B5EF4-FFF2-40B4-BE49-F238E27FC236}">
                  <a16:creationId xmlns:a16="http://schemas.microsoft.com/office/drawing/2014/main" id="{34D70308-CA05-13B8-B9EB-7D9D18C98026}"/>
                </a:ext>
              </a:extLst>
            </p:cNvPr>
            <p:cNvSpPr/>
            <p:nvPr/>
          </p:nvSpPr>
          <p:spPr>
            <a:xfrm>
              <a:off x="4761675" y="1665325"/>
              <a:ext cx="6603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17;p64">
              <a:extLst>
                <a:ext uri="{FF2B5EF4-FFF2-40B4-BE49-F238E27FC236}">
                  <a16:creationId xmlns:a16="http://schemas.microsoft.com/office/drawing/2014/main" id="{173B4893-0FE4-F840-5074-6F1568363BB1}"/>
                </a:ext>
              </a:extLst>
            </p:cNvPr>
            <p:cNvSpPr/>
            <p:nvPr/>
          </p:nvSpPr>
          <p:spPr>
            <a:xfrm>
              <a:off x="5854700" y="1665325"/>
              <a:ext cx="21861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718;p64">
            <a:extLst>
              <a:ext uri="{FF2B5EF4-FFF2-40B4-BE49-F238E27FC236}">
                <a16:creationId xmlns:a16="http://schemas.microsoft.com/office/drawing/2014/main" id="{D1C5EEE3-BC9E-151E-58C6-F1EB819106F3}"/>
              </a:ext>
            </a:extLst>
          </p:cNvPr>
          <p:cNvSpPr/>
          <p:nvPr/>
        </p:nvSpPr>
        <p:spPr>
          <a:xfrm>
            <a:off x="1036669" y="1909611"/>
            <a:ext cx="7349048" cy="46274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" name="Google Shape;1720;p64">
            <a:extLst>
              <a:ext uri="{FF2B5EF4-FFF2-40B4-BE49-F238E27FC236}">
                <a16:creationId xmlns:a16="http://schemas.microsoft.com/office/drawing/2014/main" id="{9369BE30-B4E7-B35F-6F4E-75EAFA213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800427"/>
              </p:ext>
            </p:extLst>
          </p:nvPr>
        </p:nvGraphicFramePr>
        <p:xfrm>
          <a:off x="961372" y="1887316"/>
          <a:ext cx="7275662" cy="2387737"/>
        </p:xfrm>
        <a:graphic>
          <a:graphicData uri="http://schemas.openxmlformats.org/drawingml/2006/table">
            <a:tbl>
              <a:tblPr>
                <a:noFill/>
                <a:tableStyleId>{10FC9A29-F8A9-4484-9256-EBA99D07A041}</a:tableStyleId>
              </a:tblPr>
              <a:tblGrid>
                <a:gridCol w="802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1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3487">
                  <a:extLst>
                    <a:ext uri="{9D8B030D-6E8A-4147-A177-3AD203B41FA5}">
                      <a16:colId xmlns:a16="http://schemas.microsoft.com/office/drawing/2014/main" val="1333377892"/>
                    </a:ext>
                  </a:extLst>
                </a:gridCol>
                <a:gridCol w="657284">
                  <a:extLst>
                    <a:ext uri="{9D8B030D-6E8A-4147-A177-3AD203B41FA5}">
                      <a16:colId xmlns:a16="http://schemas.microsoft.com/office/drawing/2014/main" val="87189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Big Bang Theory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_</a:t>
                      </a:r>
                      <a:r>
                        <a:rPr lang="en-US" sz="800" b="1" i="0" u="none" strike="noStrike" cap="none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en.wikipedia.org_all.access_all.agents</a:t>
                      </a:r>
                      <a:endParaRPr lang="en-US" sz="800" b="1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Big Bang Theory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fr.wikipedia.org_desktop_all.agents</a:t>
                      </a:r>
                      <a:endParaRPr sz="800" b="1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Big Bang Theory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.season_9._en.wikipedia.org_desktop_all.agents</a:t>
                      </a:r>
                      <a:endParaRPr sz="800" b="1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Big Bang Theory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de.wikipedia.org_all.access_spider</a:t>
                      </a:r>
                      <a:endParaRPr sz="800" b="1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 b="1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2015-07-01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15966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1149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9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2015-07-02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17039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1207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0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2015-07-03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16064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1140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0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2015-07-04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13443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1459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007777"/>
                  </a:ext>
                </a:extLst>
              </a:tr>
              <a:tr h="294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79416"/>
                  </a:ext>
                </a:extLst>
              </a:tr>
              <a:tr h="2460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2017-09-10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16021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1193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183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…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271"/>
                  </a:ext>
                </a:extLst>
              </a:tr>
            </a:tbl>
          </a:graphicData>
        </a:graphic>
      </p:graphicFrame>
      <p:grpSp>
        <p:nvGrpSpPr>
          <p:cNvPr id="13" name="Google Shape;1721;p64">
            <a:extLst>
              <a:ext uri="{FF2B5EF4-FFF2-40B4-BE49-F238E27FC236}">
                <a16:creationId xmlns:a16="http://schemas.microsoft.com/office/drawing/2014/main" id="{F8FD4658-9414-E670-AD4E-44EBBCB4FB76}"/>
              </a:ext>
            </a:extLst>
          </p:cNvPr>
          <p:cNvGrpSpPr/>
          <p:nvPr/>
        </p:nvGrpSpPr>
        <p:grpSpPr>
          <a:xfrm rot="10800000" flipH="1">
            <a:off x="986971" y="1663471"/>
            <a:ext cx="429322" cy="93999"/>
            <a:chOff x="5795037" y="809024"/>
            <a:chExt cx="431653" cy="94500"/>
          </a:xfrm>
        </p:grpSpPr>
        <p:sp>
          <p:nvSpPr>
            <p:cNvPr id="14" name="Google Shape;1722;p64">
              <a:extLst>
                <a:ext uri="{FF2B5EF4-FFF2-40B4-BE49-F238E27FC236}">
                  <a16:creationId xmlns:a16="http://schemas.microsoft.com/office/drawing/2014/main" id="{257977DD-6250-03EF-BCE6-B920EF7D2642}"/>
                </a:ext>
              </a:extLst>
            </p:cNvPr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23;p64">
              <a:extLst>
                <a:ext uri="{FF2B5EF4-FFF2-40B4-BE49-F238E27FC236}">
                  <a16:creationId xmlns:a16="http://schemas.microsoft.com/office/drawing/2014/main" id="{10841215-246A-7CD1-6EF2-33DEF5E82EB6}"/>
                </a:ext>
              </a:extLst>
            </p:cNvPr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24;p64">
              <a:extLst>
                <a:ext uri="{FF2B5EF4-FFF2-40B4-BE49-F238E27FC236}">
                  <a16:creationId xmlns:a16="http://schemas.microsoft.com/office/drawing/2014/main" id="{F529FA63-AA23-98FB-42E8-BDA35EB0E73E}"/>
                </a:ext>
              </a:extLst>
            </p:cNvPr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6DBF291-FFBD-7C4D-1B67-F534FAB7E94D}"/>
              </a:ext>
            </a:extLst>
          </p:cNvPr>
          <p:cNvSpPr txBox="1"/>
          <p:nvPr/>
        </p:nvSpPr>
        <p:spPr>
          <a:xfrm>
            <a:off x="986322" y="116262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>
                <a:solidFill>
                  <a:schemeClr val="accent6"/>
                </a:solidFill>
                <a:latin typeface="Montserrat" pitchFamily="2" charset="77"/>
              </a:rPr>
              <a:t>Number of domain pages</a:t>
            </a:r>
            <a:r>
              <a:rPr lang="en-US" i="0" u="none" strike="noStrike" baseline="0">
                <a:solidFill>
                  <a:schemeClr val="accent6"/>
                </a:solidFill>
                <a:latin typeface="Montserrat" pitchFamily="2" charset="77"/>
              </a:rPr>
              <a:t>: 28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028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50A5E5-D743-3B29-851A-FE1490925067}"/>
              </a:ext>
            </a:extLst>
          </p:cNvPr>
          <p:cNvSpPr txBox="1"/>
          <p:nvPr/>
        </p:nvSpPr>
        <p:spPr>
          <a:xfrm>
            <a:off x="491400" y="687129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u="none" strike="noStrike" baseline="0">
                <a:solidFill>
                  <a:srgbClr val="F1F0FF"/>
                </a:solidFill>
                <a:latin typeface="Montserrat" pitchFamily="2" charset="77"/>
              </a:rPr>
              <a:t>EDA</a:t>
            </a:r>
            <a:endParaRPr lang="en-CN" sz="2500"/>
          </a:p>
        </p:txBody>
      </p:sp>
      <p:sp>
        <p:nvSpPr>
          <p:cNvPr id="10" name="Google Shape;872;p48">
            <a:extLst>
              <a:ext uri="{FF2B5EF4-FFF2-40B4-BE49-F238E27FC236}">
                <a16:creationId xmlns:a16="http://schemas.microsoft.com/office/drawing/2014/main" id="{CDA8C324-A986-4AB2-F95A-98143E1FCCD1}"/>
              </a:ext>
            </a:extLst>
          </p:cNvPr>
          <p:cNvSpPr/>
          <p:nvPr/>
        </p:nvSpPr>
        <p:spPr>
          <a:xfrm>
            <a:off x="1571483" y="786965"/>
            <a:ext cx="2365250" cy="28213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zh-CN" alt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Time Series Data</a:t>
            </a:r>
            <a:endParaRPr lang="en-US" sz="11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4519FF3-8938-75AC-FD41-041DD980A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1" y="1545776"/>
            <a:ext cx="4052636" cy="2496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E8C99F6-14DA-FF9E-3FE1-EC51B3A41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83" y="1545776"/>
            <a:ext cx="3933177" cy="2496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515D2-C87E-EF75-9B32-7321736C2010}"/>
              </a:ext>
            </a:extLst>
          </p:cNvPr>
          <p:cNvSpPr txBox="1"/>
          <p:nvPr/>
        </p:nvSpPr>
        <p:spPr>
          <a:xfrm>
            <a:off x="750170" y="4180389"/>
            <a:ext cx="7747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seasonality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Poisson</a:t>
            </a:r>
            <a:r>
              <a: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en-CN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935184"/>
      </p:ext>
    </p:extLst>
  </p:cSld>
  <p:clrMapOvr>
    <a:masterClrMapping/>
  </p:clrMapOvr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Microsoft Macintosh PowerPoint</Application>
  <PresentationFormat>On-screen Show (16:9)</PresentationFormat>
  <Paragraphs>305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Darker Grotesque</vt:lpstr>
      <vt:lpstr>Darker Grotesque Medium</vt:lpstr>
      <vt:lpstr>Arial</vt:lpstr>
      <vt:lpstr>Montserrat</vt:lpstr>
      <vt:lpstr>Times New Roman</vt:lpstr>
      <vt:lpstr>Wingdings</vt:lpstr>
      <vt:lpstr>Multi-Business Company Website by Slidesgo</vt:lpstr>
      <vt:lpstr>Web Traffic Time Series Forecasting</vt:lpstr>
      <vt:lpstr>04</vt:lpstr>
      <vt:lpstr>Introduction Problem Statement  Assumptions</vt:lpstr>
      <vt:lpstr>PowerPoint Presentation</vt:lpstr>
      <vt:lpstr>Exploratory Data Analysis  Data Description Data Preprocessing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 Feature Engineering Models : ARIMA, PROPHET, STL, LSTM, GRU, CNN   Model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 Model Comparison Future Works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Multi-Business Company Website</dc:title>
  <cp:lastModifiedBy>Crystal Xu</cp:lastModifiedBy>
  <cp:revision>1</cp:revision>
  <dcterms:modified xsi:type="dcterms:W3CDTF">2022-05-31T20:18:24Z</dcterms:modified>
</cp:coreProperties>
</file>